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42"/>
  </p:notesMasterIdLst>
  <p:sldIdLst>
    <p:sldId id="2147469783" r:id="rId5"/>
    <p:sldId id="2147469785" r:id="rId6"/>
    <p:sldId id="2147469786" r:id="rId7"/>
    <p:sldId id="2147469787" r:id="rId8"/>
    <p:sldId id="2147469788" r:id="rId9"/>
    <p:sldId id="2147469792" r:id="rId10"/>
    <p:sldId id="2147469789" r:id="rId11"/>
    <p:sldId id="2147469790" r:id="rId12"/>
    <p:sldId id="2147469793" r:id="rId13"/>
    <p:sldId id="2147469794" r:id="rId14"/>
    <p:sldId id="2147469796" r:id="rId15"/>
    <p:sldId id="2147469810" r:id="rId16"/>
    <p:sldId id="2147469811" r:id="rId17"/>
    <p:sldId id="2147469814" r:id="rId18"/>
    <p:sldId id="2147469791" r:id="rId19"/>
    <p:sldId id="2147469822" r:id="rId20"/>
    <p:sldId id="2147469803" r:id="rId21"/>
    <p:sldId id="2147469804" r:id="rId22"/>
    <p:sldId id="2147469823" r:id="rId23"/>
    <p:sldId id="2147469797" r:id="rId24"/>
    <p:sldId id="2147469809" r:id="rId25"/>
    <p:sldId id="2147469812" r:id="rId26"/>
    <p:sldId id="2147469815" r:id="rId27"/>
    <p:sldId id="2147469798" r:id="rId28"/>
    <p:sldId id="2147469813" r:id="rId29"/>
    <p:sldId id="2147469817" r:id="rId30"/>
    <p:sldId id="2147469799" r:id="rId31"/>
    <p:sldId id="2147469808" r:id="rId32"/>
    <p:sldId id="2147469816" r:id="rId33"/>
    <p:sldId id="2147469800" r:id="rId34"/>
    <p:sldId id="2147469806" r:id="rId35"/>
    <p:sldId id="2147469807" r:id="rId36"/>
    <p:sldId id="2147469821" r:id="rId37"/>
    <p:sldId id="2147469818" r:id="rId38"/>
    <p:sldId id="2147469819" r:id="rId39"/>
    <p:sldId id="2147469824" r:id="rId40"/>
    <p:sldId id="2147469820"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46">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3" roundtripDataSignature="AMtx7mh2CZaOZfMQXnF2mrYdNUmw2CYKS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p:restoredTop sz="94694"/>
  </p:normalViewPr>
  <p:slideViewPr>
    <p:cSldViewPr snapToGrid="0">
      <p:cViewPr varScale="1">
        <p:scale>
          <a:sx n="121" d="100"/>
          <a:sy n="121" d="100"/>
        </p:scale>
        <p:origin x="1000" y="176"/>
      </p:cViewPr>
      <p:guideLst>
        <p:guide orient="horz" pos="414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117"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11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14"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113" Type="http://customschemas.google.com/relationships/presentationmetadata" Target="meta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https://pfpt-my.sharepoint.com/personal/slarson_proofpoint_com/Documents/Threat%20Research%20Blogs/unusual%20filetyp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pfpt-my.sharepoint.com/personal/slarson_proofpoint_com/Documents/Threat%20Research%20Blogs/unusual%20filetyp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pfpt-my.sharepoint.com/personal/slarson_proofpoint_com/Documents/Threat%20Research%20Blogs/unusual%20filetype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[unusual filetypes.xlsx]VBA Macro YOY!PivotTable17</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Number of VBA Macro Campaigns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009ADA"/>
            </a:solidFill>
            <a:round/>
          </a:ln>
          <a:effectLst/>
        </c:spPr>
        <c:marker>
          <c:symbol val="none"/>
        </c:marker>
      </c:pivotFmt>
      <c:pivotFmt>
        <c:idx val="3"/>
        <c:spPr>
          <a:solidFill>
            <a:schemeClr val="accent1"/>
          </a:solidFill>
          <a:ln w="28575" cap="rnd">
            <a:solidFill>
              <a:srgbClr val="009ADA"/>
            </a:solidFill>
            <a:round/>
          </a:ln>
          <a:effectLst/>
        </c:spPr>
        <c:marker>
          <c:symbol val="none"/>
        </c:marker>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rgbClr val="009ADA"/>
            </a:solidFill>
            <a:round/>
          </a:ln>
          <a:effectLst/>
        </c:spPr>
        <c:marker>
          <c:symbol val="none"/>
        </c:marker>
      </c:pivotFmt>
      <c:pivotFmt>
        <c:idx val="6"/>
        <c:spPr>
          <a:solidFill>
            <a:schemeClr val="accent1"/>
          </a:solidFill>
          <a:ln w="28575" cap="rnd">
            <a:solidFill>
              <a:srgbClr val="009ADA"/>
            </a:solidFill>
            <a:round/>
          </a:ln>
          <a:effectLst/>
        </c:spPr>
        <c:marker>
          <c:symbol val="none"/>
        </c:marker>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rgbClr val="009ADA"/>
            </a:solidFill>
            <a:round/>
          </a:ln>
          <a:effectLst/>
        </c:spPr>
        <c:marker>
          <c:symbol val="none"/>
        </c:marker>
      </c:pivotFmt>
      <c:pivotFmt>
        <c:idx val="9"/>
        <c:spPr>
          <a:solidFill>
            <a:schemeClr val="accent1"/>
          </a:solidFill>
          <a:ln w="28575" cap="rnd">
            <a:solidFill>
              <a:srgbClr val="009ADA"/>
            </a:solidFill>
            <a:round/>
          </a:ln>
          <a:effectLst/>
        </c:spPr>
        <c:marker>
          <c:symbol val="none"/>
        </c:marker>
      </c:pivotFmt>
    </c:pivotFmts>
    <c:plotArea>
      <c:layout/>
      <c:lineChart>
        <c:grouping val="standard"/>
        <c:varyColors val="0"/>
        <c:ser>
          <c:idx val="0"/>
          <c:order val="0"/>
          <c:tx>
            <c:strRef>
              <c:f>'VBA Macro YOY'!$D$6</c:f>
              <c:strCache>
                <c:ptCount val="1"/>
                <c:pt idx="0">
                  <c:v>Total</c:v>
                </c:pt>
              </c:strCache>
            </c:strRef>
          </c:tx>
          <c:spPr>
            <a:ln w="28575" cap="rnd">
              <a:solidFill>
                <a:schemeClr val="accent1"/>
              </a:solidFill>
              <a:round/>
            </a:ln>
            <a:effectLst/>
          </c:spPr>
          <c:marker>
            <c:symbol val="none"/>
          </c:marker>
          <c:dPt>
            <c:idx val="1"/>
            <c:marker>
              <c:symbol val="none"/>
            </c:marker>
            <c:bubble3D val="0"/>
            <c:spPr>
              <a:ln w="28575" cap="rnd">
                <a:solidFill>
                  <a:srgbClr val="009ADA"/>
                </a:solidFill>
                <a:round/>
              </a:ln>
              <a:effectLst/>
            </c:spPr>
            <c:extLst>
              <c:ext xmlns:c16="http://schemas.microsoft.com/office/drawing/2014/chart" uri="{C3380CC4-5D6E-409C-BE32-E72D297353CC}">
                <c16:uniqueId val="{00000001-63B4-3D4D-AE73-C107EDEE8567}"/>
              </c:ext>
            </c:extLst>
          </c:dPt>
          <c:dPt>
            <c:idx val="2"/>
            <c:marker>
              <c:symbol val="none"/>
            </c:marker>
            <c:bubble3D val="0"/>
            <c:spPr>
              <a:ln w="28575" cap="rnd">
                <a:solidFill>
                  <a:srgbClr val="009ADA"/>
                </a:solidFill>
                <a:round/>
              </a:ln>
              <a:effectLst/>
            </c:spPr>
            <c:extLst>
              <c:ext xmlns:c16="http://schemas.microsoft.com/office/drawing/2014/chart" uri="{C3380CC4-5D6E-409C-BE32-E72D297353CC}">
                <c16:uniqueId val="{00000003-63B4-3D4D-AE73-C107EDEE8567}"/>
              </c:ext>
            </c:extLst>
          </c:dPt>
          <c:cat>
            <c:strRef>
              <c:f>'VBA Macro YOY'!$C$7:$C$10</c:f>
              <c:strCache>
                <c:ptCount val="3"/>
                <c:pt idx="0">
                  <c:v>2021</c:v>
                </c:pt>
                <c:pt idx="1">
                  <c:v>2022</c:v>
                </c:pt>
                <c:pt idx="2">
                  <c:v>2023</c:v>
                </c:pt>
              </c:strCache>
            </c:strRef>
          </c:cat>
          <c:val>
            <c:numRef>
              <c:f>'VBA Macro YOY'!$D$7:$D$10</c:f>
              <c:numCache>
                <c:formatCode>General</c:formatCode>
                <c:ptCount val="3"/>
                <c:pt idx="0">
                  <c:v>668</c:v>
                </c:pt>
                <c:pt idx="1">
                  <c:v>275</c:v>
                </c:pt>
                <c:pt idx="2">
                  <c:v>40</c:v>
                </c:pt>
              </c:numCache>
            </c:numRef>
          </c:val>
          <c:smooth val="0"/>
          <c:extLst>
            <c:ext xmlns:c16="http://schemas.microsoft.com/office/drawing/2014/chart" uri="{C3380CC4-5D6E-409C-BE32-E72D297353CC}">
              <c16:uniqueId val="{00000004-63B4-3D4D-AE73-C107EDEE8567}"/>
            </c:ext>
          </c:extLst>
        </c:ser>
        <c:dLbls>
          <c:showLegendKey val="0"/>
          <c:showVal val="0"/>
          <c:showCatName val="0"/>
          <c:showSerName val="0"/>
          <c:showPercent val="0"/>
          <c:showBubbleSize val="0"/>
        </c:dLbls>
        <c:smooth val="0"/>
        <c:axId val="1595423472"/>
        <c:axId val="1563659120"/>
      </c:lineChart>
      <c:catAx>
        <c:axId val="15954234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3659120"/>
        <c:crosses val="autoZero"/>
        <c:auto val="1"/>
        <c:lblAlgn val="ctr"/>
        <c:lblOffset val="100"/>
        <c:noMultiLvlLbl val="0"/>
      </c:catAx>
      <c:valAx>
        <c:axId val="1563659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Campaigns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5423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[unusual filetypes.xlsx]XL4 YOY!PivotTable18</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Number of XL4 Macro Campaigns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rgbClr val="009ADA"/>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009ADA"/>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009ADA"/>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728352994231327"/>
          <c:y val="0.12488524590163938"/>
          <c:w val="0.85041187088414194"/>
          <c:h val="0.7424262295081967"/>
        </c:manualLayout>
      </c:layout>
      <c:lineChart>
        <c:grouping val="standard"/>
        <c:varyColors val="0"/>
        <c:ser>
          <c:idx val="0"/>
          <c:order val="0"/>
          <c:tx>
            <c:strRef>
              <c:f>'XL4 YOY'!$D$6</c:f>
              <c:strCache>
                <c:ptCount val="1"/>
                <c:pt idx="0">
                  <c:v>Total</c:v>
                </c:pt>
              </c:strCache>
            </c:strRef>
          </c:tx>
          <c:spPr>
            <a:ln w="28575" cap="rnd">
              <a:solidFill>
                <a:srgbClr val="009ADA"/>
              </a:solidFill>
              <a:round/>
            </a:ln>
            <a:effectLst/>
          </c:spPr>
          <c:marker>
            <c:symbol val="none"/>
          </c:marker>
          <c:cat>
            <c:strRef>
              <c:f>'XL4 YOY'!$C$7:$C$10</c:f>
              <c:strCache>
                <c:ptCount val="3"/>
                <c:pt idx="0">
                  <c:v>2021</c:v>
                </c:pt>
                <c:pt idx="1">
                  <c:v>2022</c:v>
                </c:pt>
                <c:pt idx="2">
                  <c:v>2023</c:v>
                </c:pt>
              </c:strCache>
            </c:strRef>
          </c:cat>
          <c:val>
            <c:numRef>
              <c:f>'XL4 YOY'!$D$7:$D$10</c:f>
              <c:numCache>
                <c:formatCode>General</c:formatCode>
                <c:ptCount val="3"/>
                <c:pt idx="0">
                  <c:v>674</c:v>
                </c:pt>
                <c:pt idx="1">
                  <c:v>190</c:v>
                </c:pt>
                <c:pt idx="2">
                  <c:v>5</c:v>
                </c:pt>
              </c:numCache>
            </c:numRef>
          </c:val>
          <c:smooth val="0"/>
          <c:extLst>
            <c:ext xmlns:c16="http://schemas.microsoft.com/office/drawing/2014/chart" uri="{C3380CC4-5D6E-409C-BE32-E72D297353CC}">
              <c16:uniqueId val="{00000000-63D5-4045-BF9D-5325AB4AEDBF}"/>
            </c:ext>
          </c:extLst>
        </c:ser>
        <c:dLbls>
          <c:showLegendKey val="0"/>
          <c:showVal val="0"/>
          <c:showCatName val="0"/>
          <c:showSerName val="0"/>
          <c:showPercent val="0"/>
          <c:showBubbleSize val="0"/>
        </c:dLbls>
        <c:smooth val="0"/>
        <c:axId val="1598153968"/>
        <c:axId val="1598666064"/>
      </c:lineChart>
      <c:catAx>
        <c:axId val="15981539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8666064"/>
        <c:crosses val="autoZero"/>
        <c:auto val="1"/>
        <c:lblAlgn val="ctr"/>
        <c:lblOffset val="100"/>
        <c:noMultiLvlLbl val="0"/>
      </c:catAx>
      <c:valAx>
        <c:axId val="159866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Campaigns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81539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[unusual filetypes.xlsx]Suggestion5!PivotTable37</c:name>
    <c:fmtId val="-1"/>
  </c:pivotSource>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a:t>Sample of IAB Actors using Shortcut Files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rgbClr val="FF05E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rgbClr val="898A8D"/>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rgbClr val="0D426A"/>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rgbClr val="45A04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rgbClr val="00BAB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rgbClr val="EF302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rgbClr val="009ADA"/>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solidFill>
            <a:srgbClr val="F68A2E"/>
          </a:solidFill>
          <a:ln>
            <a:noFill/>
          </a:ln>
          <a:effectLst/>
        </c:spPr>
      </c:pivotFmt>
      <c:pivotFmt>
        <c:idx val="33"/>
        <c:spPr>
          <a:solidFill>
            <a:srgbClr val="F68A2E"/>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rgbClr val="FF05E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rgbClr val="898A8D"/>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rgbClr val="0D426A"/>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rgbClr val="45A04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rgbClr val="00BAB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rgbClr val="EF302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rgbClr val="009ADA"/>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rgbClr val="F68A2E"/>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rgbClr val="FF05E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rgbClr val="898A8D"/>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rgbClr val="0D426A"/>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rgbClr val="45A04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rgbClr val="00BAB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rgbClr val="EF302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rgbClr val="009ADA"/>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Suggestion5!$D$6:$D$7</c:f>
              <c:strCache>
                <c:ptCount val="1"/>
                <c:pt idx="0">
                  <c:v>TA542</c:v>
                </c:pt>
              </c:strCache>
            </c:strRef>
          </c:tx>
          <c:spPr>
            <a:solidFill>
              <a:srgbClr val="F68A2E"/>
            </a:solidFill>
            <a:ln>
              <a:noFill/>
            </a:ln>
            <a:effectLst/>
          </c:spPr>
          <c:invertIfNegative val="0"/>
          <c:cat>
            <c:strRef>
              <c:f>Suggestion5!$C$8:$C$28</c:f>
              <c:strCache>
                <c:ptCount val="20"/>
                <c:pt idx="0">
                  <c:v>Aug-21</c:v>
                </c:pt>
                <c:pt idx="1">
                  <c:v>Sep-21</c:v>
                </c:pt>
                <c:pt idx="2">
                  <c:v>Oct-21</c:v>
                </c:pt>
                <c:pt idx="3">
                  <c:v>Nov-21</c:v>
                </c:pt>
                <c:pt idx="4">
                  <c:v>Dec-21</c:v>
                </c:pt>
                <c:pt idx="5">
                  <c:v>Jan-22</c:v>
                </c:pt>
                <c:pt idx="6">
                  <c:v>Feb-22</c:v>
                </c:pt>
                <c:pt idx="7">
                  <c:v>Mar-22</c:v>
                </c:pt>
                <c:pt idx="8">
                  <c:v>Apr-22</c:v>
                </c:pt>
                <c:pt idx="9">
                  <c:v>May-22</c:v>
                </c:pt>
                <c:pt idx="10">
                  <c:v>Jun-22</c:v>
                </c:pt>
                <c:pt idx="11">
                  <c:v>Jul-22</c:v>
                </c:pt>
                <c:pt idx="12">
                  <c:v>Aug-22</c:v>
                </c:pt>
                <c:pt idx="13">
                  <c:v>Sep-22</c:v>
                </c:pt>
                <c:pt idx="14">
                  <c:v>Oct-22</c:v>
                </c:pt>
                <c:pt idx="15">
                  <c:v>Nov-22</c:v>
                </c:pt>
                <c:pt idx="16">
                  <c:v>Dec-22</c:v>
                </c:pt>
                <c:pt idx="17">
                  <c:v>Jan-23</c:v>
                </c:pt>
                <c:pt idx="18">
                  <c:v>Feb-23</c:v>
                </c:pt>
                <c:pt idx="19">
                  <c:v>Mar-23</c:v>
                </c:pt>
              </c:strCache>
            </c:strRef>
          </c:cat>
          <c:val>
            <c:numRef>
              <c:f>Suggestion5!$D$8:$D$28</c:f>
              <c:numCache>
                <c:formatCode>General</c:formatCode>
                <c:ptCount val="20"/>
                <c:pt idx="8">
                  <c:v>6</c:v>
                </c:pt>
                <c:pt idx="9">
                  <c:v>8</c:v>
                </c:pt>
                <c:pt idx="10">
                  <c:v>13</c:v>
                </c:pt>
              </c:numCache>
            </c:numRef>
          </c:val>
          <c:extLst>
            <c:ext xmlns:c16="http://schemas.microsoft.com/office/drawing/2014/chart" uri="{C3380CC4-5D6E-409C-BE32-E72D297353CC}">
              <c16:uniqueId val="{00000000-0415-EF48-B473-4283BB3FCFE2}"/>
            </c:ext>
          </c:extLst>
        </c:ser>
        <c:ser>
          <c:idx val="1"/>
          <c:order val="1"/>
          <c:tx>
            <c:strRef>
              <c:f>Suggestion5!$E$6:$E$7</c:f>
              <c:strCache>
                <c:ptCount val="1"/>
                <c:pt idx="0">
                  <c:v>TA551</c:v>
                </c:pt>
              </c:strCache>
            </c:strRef>
          </c:tx>
          <c:spPr>
            <a:solidFill>
              <a:srgbClr val="FF05E1"/>
            </a:solidFill>
            <a:ln>
              <a:noFill/>
            </a:ln>
            <a:effectLst/>
          </c:spPr>
          <c:invertIfNegative val="0"/>
          <c:cat>
            <c:strRef>
              <c:f>Suggestion5!$C$8:$C$28</c:f>
              <c:strCache>
                <c:ptCount val="20"/>
                <c:pt idx="0">
                  <c:v>Aug-21</c:v>
                </c:pt>
                <c:pt idx="1">
                  <c:v>Sep-21</c:v>
                </c:pt>
                <c:pt idx="2">
                  <c:v>Oct-21</c:v>
                </c:pt>
                <c:pt idx="3">
                  <c:v>Nov-21</c:v>
                </c:pt>
                <c:pt idx="4">
                  <c:v>Dec-21</c:v>
                </c:pt>
                <c:pt idx="5">
                  <c:v>Jan-22</c:v>
                </c:pt>
                <c:pt idx="6">
                  <c:v>Feb-22</c:v>
                </c:pt>
                <c:pt idx="7">
                  <c:v>Mar-22</c:v>
                </c:pt>
                <c:pt idx="8">
                  <c:v>Apr-22</c:v>
                </c:pt>
                <c:pt idx="9">
                  <c:v>May-22</c:v>
                </c:pt>
                <c:pt idx="10">
                  <c:v>Jun-22</c:v>
                </c:pt>
                <c:pt idx="11">
                  <c:v>Jul-22</c:v>
                </c:pt>
                <c:pt idx="12">
                  <c:v>Aug-22</c:v>
                </c:pt>
                <c:pt idx="13">
                  <c:v>Sep-22</c:v>
                </c:pt>
                <c:pt idx="14">
                  <c:v>Oct-22</c:v>
                </c:pt>
                <c:pt idx="15">
                  <c:v>Nov-22</c:v>
                </c:pt>
                <c:pt idx="16">
                  <c:v>Dec-22</c:v>
                </c:pt>
                <c:pt idx="17">
                  <c:v>Jan-23</c:v>
                </c:pt>
                <c:pt idx="18">
                  <c:v>Feb-23</c:v>
                </c:pt>
                <c:pt idx="19">
                  <c:v>Mar-23</c:v>
                </c:pt>
              </c:strCache>
            </c:strRef>
          </c:cat>
          <c:val>
            <c:numRef>
              <c:f>Suggestion5!$E$8:$E$28</c:f>
              <c:numCache>
                <c:formatCode>General</c:formatCode>
                <c:ptCount val="20"/>
                <c:pt idx="2">
                  <c:v>3</c:v>
                </c:pt>
                <c:pt idx="3">
                  <c:v>3</c:v>
                </c:pt>
                <c:pt idx="4">
                  <c:v>4</c:v>
                </c:pt>
                <c:pt idx="5">
                  <c:v>2</c:v>
                </c:pt>
                <c:pt idx="11">
                  <c:v>7</c:v>
                </c:pt>
                <c:pt idx="12">
                  <c:v>2</c:v>
                </c:pt>
                <c:pt idx="13">
                  <c:v>3</c:v>
                </c:pt>
                <c:pt idx="14">
                  <c:v>6</c:v>
                </c:pt>
                <c:pt idx="15">
                  <c:v>5</c:v>
                </c:pt>
                <c:pt idx="16">
                  <c:v>1</c:v>
                </c:pt>
                <c:pt idx="17">
                  <c:v>1</c:v>
                </c:pt>
                <c:pt idx="19">
                  <c:v>1</c:v>
                </c:pt>
              </c:numCache>
            </c:numRef>
          </c:val>
          <c:extLst>
            <c:ext xmlns:c16="http://schemas.microsoft.com/office/drawing/2014/chart" uri="{C3380CC4-5D6E-409C-BE32-E72D297353CC}">
              <c16:uniqueId val="{00000001-0415-EF48-B473-4283BB3FCFE2}"/>
            </c:ext>
          </c:extLst>
        </c:ser>
        <c:ser>
          <c:idx val="2"/>
          <c:order val="2"/>
          <c:tx>
            <c:strRef>
              <c:f>Suggestion5!$F$6:$F$7</c:f>
              <c:strCache>
                <c:ptCount val="1"/>
                <c:pt idx="0">
                  <c:v>TA570</c:v>
                </c:pt>
              </c:strCache>
            </c:strRef>
          </c:tx>
          <c:spPr>
            <a:solidFill>
              <a:srgbClr val="898A8D"/>
            </a:solidFill>
            <a:ln>
              <a:noFill/>
            </a:ln>
            <a:effectLst/>
          </c:spPr>
          <c:invertIfNegative val="0"/>
          <c:cat>
            <c:strRef>
              <c:f>Suggestion5!$C$8:$C$28</c:f>
              <c:strCache>
                <c:ptCount val="20"/>
                <c:pt idx="0">
                  <c:v>Aug-21</c:v>
                </c:pt>
                <c:pt idx="1">
                  <c:v>Sep-21</c:v>
                </c:pt>
                <c:pt idx="2">
                  <c:v>Oct-21</c:v>
                </c:pt>
                <c:pt idx="3">
                  <c:v>Nov-21</c:v>
                </c:pt>
                <c:pt idx="4">
                  <c:v>Dec-21</c:v>
                </c:pt>
                <c:pt idx="5">
                  <c:v>Jan-22</c:v>
                </c:pt>
                <c:pt idx="6">
                  <c:v>Feb-22</c:v>
                </c:pt>
                <c:pt idx="7">
                  <c:v>Mar-22</c:v>
                </c:pt>
                <c:pt idx="8">
                  <c:v>Apr-22</c:v>
                </c:pt>
                <c:pt idx="9">
                  <c:v>May-22</c:v>
                </c:pt>
                <c:pt idx="10">
                  <c:v>Jun-22</c:v>
                </c:pt>
                <c:pt idx="11">
                  <c:v>Jul-22</c:v>
                </c:pt>
                <c:pt idx="12">
                  <c:v>Aug-22</c:v>
                </c:pt>
                <c:pt idx="13">
                  <c:v>Sep-22</c:v>
                </c:pt>
                <c:pt idx="14">
                  <c:v>Oct-22</c:v>
                </c:pt>
                <c:pt idx="15">
                  <c:v>Nov-22</c:v>
                </c:pt>
                <c:pt idx="16">
                  <c:v>Dec-22</c:v>
                </c:pt>
                <c:pt idx="17">
                  <c:v>Jan-23</c:v>
                </c:pt>
                <c:pt idx="18">
                  <c:v>Feb-23</c:v>
                </c:pt>
                <c:pt idx="19">
                  <c:v>Mar-23</c:v>
                </c:pt>
              </c:strCache>
            </c:strRef>
          </c:cat>
          <c:val>
            <c:numRef>
              <c:f>Suggestion5!$F$8:$F$28</c:f>
              <c:numCache>
                <c:formatCode>General</c:formatCode>
                <c:ptCount val="20"/>
                <c:pt idx="10">
                  <c:v>11</c:v>
                </c:pt>
                <c:pt idx="11">
                  <c:v>4</c:v>
                </c:pt>
                <c:pt idx="13">
                  <c:v>6</c:v>
                </c:pt>
                <c:pt idx="14">
                  <c:v>12</c:v>
                </c:pt>
                <c:pt idx="15">
                  <c:v>1</c:v>
                </c:pt>
                <c:pt idx="16">
                  <c:v>7</c:v>
                </c:pt>
              </c:numCache>
            </c:numRef>
          </c:val>
          <c:extLst>
            <c:ext xmlns:c16="http://schemas.microsoft.com/office/drawing/2014/chart" uri="{C3380CC4-5D6E-409C-BE32-E72D297353CC}">
              <c16:uniqueId val="{00000002-0415-EF48-B473-4283BB3FCFE2}"/>
            </c:ext>
          </c:extLst>
        </c:ser>
        <c:ser>
          <c:idx val="3"/>
          <c:order val="3"/>
          <c:tx>
            <c:strRef>
              <c:f>Suggestion5!$G$6:$G$7</c:f>
              <c:strCache>
                <c:ptCount val="1"/>
                <c:pt idx="0">
                  <c:v>TA571</c:v>
                </c:pt>
              </c:strCache>
            </c:strRef>
          </c:tx>
          <c:spPr>
            <a:solidFill>
              <a:srgbClr val="0D426A"/>
            </a:solidFill>
            <a:ln>
              <a:noFill/>
            </a:ln>
            <a:effectLst/>
          </c:spPr>
          <c:invertIfNegative val="0"/>
          <c:cat>
            <c:strRef>
              <c:f>Suggestion5!$C$8:$C$28</c:f>
              <c:strCache>
                <c:ptCount val="20"/>
                <c:pt idx="0">
                  <c:v>Aug-21</c:v>
                </c:pt>
                <c:pt idx="1">
                  <c:v>Sep-21</c:v>
                </c:pt>
                <c:pt idx="2">
                  <c:v>Oct-21</c:v>
                </c:pt>
                <c:pt idx="3">
                  <c:v>Nov-21</c:v>
                </c:pt>
                <c:pt idx="4">
                  <c:v>Dec-21</c:v>
                </c:pt>
                <c:pt idx="5">
                  <c:v>Jan-22</c:v>
                </c:pt>
                <c:pt idx="6">
                  <c:v>Feb-22</c:v>
                </c:pt>
                <c:pt idx="7">
                  <c:v>Mar-22</c:v>
                </c:pt>
                <c:pt idx="8">
                  <c:v>Apr-22</c:v>
                </c:pt>
                <c:pt idx="9">
                  <c:v>May-22</c:v>
                </c:pt>
                <c:pt idx="10">
                  <c:v>Jun-22</c:v>
                </c:pt>
                <c:pt idx="11">
                  <c:v>Jul-22</c:v>
                </c:pt>
                <c:pt idx="12">
                  <c:v>Aug-22</c:v>
                </c:pt>
                <c:pt idx="13">
                  <c:v>Sep-22</c:v>
                </c:pt>
                <c:pt idx="14">
                  <c:v>Oct-22</c:v>
                </c:pt>
                <c:pt idx="15">
                  <c:v>Nov-22</c:v>
                </c:pt>
                <c:pt idx="16">
                  <c:v>Dec-22</c:v>
                </c:pt>
                <c:pt idx="17">
                  <c:v>Jan-23</c:v>
                </c:pt>
                <c:pt idx="18">
                  <c:v>Feb-23</c:v>
                </c:pt>
                <c:pt idx="19">
                  <c:v>Mar-23</c:v>
                </c:pt>
              </c:strCache>
            </c:strRef>
          </c:cat>
          <c:val>
            <c:numRef>
              <c:f>Suggestion5!$G$8:$G$28</c:f>
              <c:numCache>
                <c:formatCode>General</c:formatCode>
                <c:ptCount val="20"/>
                <c:pt idx="0">
                  <c:v>1</c:v>
                </c:pt>
                <c:pt idx="12">
                  <c:v>11</c:v>
                </c:pt>
                <c:pt idx="13">
                  <c:v>15</c:v>
                </c:pt>
                <c:pt idx="14">
                  <c:v>3</c:v>
                </c:pt>
              </c:numCache>
            </c:numRef>
          </c:val>
          <c:extLst>
            <c:ext xmlns:c16="http://schemas.microsoft.com/office/drawing/2014/chart" uri="{C3380CC4-5D6E-409C-BE32-E72D297353CC}">
              <c16:uniqueId val="{00000003-0415-EF48-B473-4283BB3FCFE2}"/>
            </c:ext>
          </c:extLst>
        </c:ser>
        <c:ser>
          <c:idx val="4"/>
          <c:order val="4"/>
          <c:tx>
            <c:strRef>
              <c:f>Suggestion5!$H$6:$H$7</c:f>
              <c:strCache>
                <c:ptCount val="1"/>
                <c:pt idx="0">
                  <c:v>TA577</c:v>
                </c:pt>
              </c:strCache>
            </c:strRef>
          </c:tx>
          <c:spPr>
            <a:solidFill>
              <a:srgbClr val="45A040"/>
            </a:solidFill>
            <a:ln>
              <a:noFill/>
            </a:ln>
            <a:effectLst/>
          </c:spPr>
          <c:invertIfNegative val="0"/>
          <c:cat>
            <c:strRef>
              <c:f>Suggestion5!$C$8:$C$28</c:f>
              <c:strCache>
                <c:ptCount val="20"/>
                <c:pt idx="0">
                  <c:v>Aug-21</c:v>
                </c:pt>
                <c:pt idx="1">
                  <c:v>Sep-21</c:v>
                </c:pt>
                <c:pt idx="2">
                  <c:v>Oct-21</c:v>
                </c:pt>
                <c:pt idx="3">
                  <c:v>Nov-21</c:v>
                </c:pt>
                <c:pt idx="4">
                  <c:v>Dec-21</c:v>
                </c:pt>
                <c:pt idx="5">
                  <c:v>Jan-22</c:v>
                </c:pt>
                <c:pt idx="6">
                  <c:v>Feb-22</c:v>
                </c:pt>
                <c:pt idx="7">
                  <c:v>Mar-22</c:v>
                </c:pt>
                <c:pt idx="8">
                  <c:v>Apr-22</c:v>
                </c:pt>
                <c:pt idx="9">
                  <c:v>May-22</c:v>
                </c:pt>
                <c:pt idx="10">
                  <c:v>Jun-22</c:v>
                </c:pt>
                <c:pt idx="11">
                  <c:v>Jul-22</c:v>
                </c:pt>
                <c:pt idx="12">
                  <c:v>Aug-22</c:v>
                </c:pt>
                <c:pt idx="13">
                  <c:v>Sep-22</c:v>
                </c:pt>
                <c:pt idx="14">
                  <c:v>Oct-22</c:v>
                </c:pt>
                <c:pt idx="15">
                  <c:v>Nov-22</c:v>
                </c:pt>
                <c:pt idx="16">
                  <c:v>Dec-22</c:v>
                </c:pt>
                <c:pt idx="17">
                  <c:v>Jan-23</c:v>
                </c:pt>
                <c:pt idx="18">
                  <c:v>Feb-23</c:v>
                </c:pt>
                <c:pt idx="19">
                  <c:v>Mar-23</c:v>
                </c:pt>
              </c:strCache>
            </c:strRef>
          </c:cat>
          <c:val>
            <c:numRef>
              <c:f>Suggestion5!$H$8:$H$28</c:f>
              <c:numCache>
                <c:formatCode>General</c:formatCode>
                <c:ptCount val="20"/>
                <c:pt idx="9">
                  <c:v>7</c:v>
                </c:pt>
                <c:pt idx="10">
                  <c:v>10</c:v>
                </c:pt>
                <c:pt idx="13">
                  <c:v>16</c:v>
                </c:pt>
                <c:pt idx="14">
                  <c:v>17</c:v>
                </c:pt>
                <c:pt idx="15">
                  <c:v>9</c:v>
                </c:pt>
                <c:pt idx="16">
                  <c:v>5</c:v>
                </c:pt>
                <c:pt idx="18">
                  <c:v>2</c:v>
                </c:pt>
              </c:numCache>
            </c:numRef>
          </c:val>
          <c:extLst>
            <c:ext xmlns:c16="http://schemas.microsoft.com/office/drawing/2014/chart" uri="{C3380CC4-5D6E-409C-BE32-E72D297353CC}">
              <c16:uniqueId val="{00000004-0415-EF48-B473-4283BB3FCFE2}"/>
            </c:ext>
          </c:extLst>
        </c:ser>
        <c:ser>
          <c:idx val="5"/>
          <c:order val="5"/>
          <c:tx>
            <c:strRef>
              <c:f>Suggestion5!$I$6:$I$7</c:f>
              <c:strCache>
                <c:ptCount val="1"/>
                <c:pt idx="0">
                  <c:v>TA578</c:v>
                </c:pt>
              </c:strCache>
            </c:strRef>
          </c:tx>
          <c:spPr>
            <a:solidFill>
              <a:srgbClr val="00BAB6"/>
            </a:solidFill>
            <a:ln>
              <a:noFill/>
            </a:ln>
            <a:effectLst/>
          </c:spPr>
          <c:invertIfNegative val="0"/>
          <c:cat>
            <c:strRef>
              <c:f>Suggestion5!$C$8:$C$28</c:f>
              <c:strCache>
                <c:ptCount val="20"/>
                <c:pt idx="0">
                  <c:v>Aug-21</c:v>
                </c:pt>
                <c:pt idx="1">
                  <c:v>Sep-21</c:v>
                </c:pt>
                <c:pt idx="2">
                  <c:v>Oct-21</c:v>
                </c:pt>
                <c:pt idx="3">
                  <c:v>Nov-21</c:v>
                </c:pt>
                <c:pt idx="4">
                  <c:v>Dec-21</c:v>
                </c:pt>
                <c:pt idx="5">
                  <c:v>Jan-22</c:v>
                </c:pt>
                <c:pt idx="6">
                  <c:v>Feb-22</c:v>
                </c:pt>
                <c:pt idx="7">
                  <c:v>Mar-22</c:v>
                </c:pt>
                <c:pt idx="8">
                  <c:v>Apr-22</c:v>
                </c:pt>
                <c:pt idx="9">
                  <c:v>May-22</c:v>
                </c:pt>
                <c:pt idx="10">
                  <c:v>Jun-22</c:v>
                </c:pt>
                <c:pt idx="11">
                  <c:v>Jul-22</c:v>
                </c:pt>
                <c:pt idx="12">
                  <c:v>Aug-22</c:v>
                </c:pt>
                <c:pt idx="13">
                  <c:v>Sep-22</c:v>
                </c:pt>
                <c:pt idx="14">
                  <c:v>Oct-22</c:v>
                </c:pt>
                <c:pt idx="15">
                  <c:v>Nov-22</c:v>
                </c:pt>
                <c:pt idx="16">
                  <c:v>Dec-22</c:v>
                </c:pt>
                <c:pt idx="17">
                  <c:v>Jan-23</c:v>
                </c:pt>
                <c:pt idx="18">
                  <c:v>Feb-23</c:v>
                </c:pt>
                <c:pt idx="19">
                  <c:v>Mar-23</c:v>
                </c:pt>
              </c:strCache>
            </c:strRef>
          </c:cat>
          <c:val>
            <c:numRef>
              <c:f>Suggestion5!$I$8:$I$28</c:f>
              <c:numCache>
                <c:formatCode>General</c:formatCode>
                <c:ptCount val="20"/>
                <c:pt idx="6">
                  <c:v>4</c:v>
                </c:pt>
                <c:pt idx="7">
                  <c:v>1</c:v>
                </c:pt>
                <c:pt idx="8">
                  <c:v>2</c:v>
                </c:pt>
                <c:pt idx="9">
                  <c:v>5</c:v>
                </c:pt>
                <c:pt idx="10">
                  <c:v>20</c:v>
                </c:pt>
                <c:pt idx="11">
                  <c:v>12</c:v>
                </c:pt>
                <c:pt idx="12">
                  <c:v>12</c:v>
                </c:pt>
                <c:pt idx="13">
                  <c:v>9</c:v>
                </c:pt>
                <c:pt idx="14">
                  <c:v>2</c:v>
                </c:pt>
                <c:pt idx="15">
                  <c:v>2</c:v>
                </c:pt>
                <c:pt idx="16">
                  <c:v>1</c:v>
                </c:pt>
                <c:pt idx="17">
                  <c:v>1</c:v>
                </c:pt>
              </c:numCache>
            </c:numRef>
          </c:val>
          <c:extLst>
            <c:ext xmlns:c16="http://schemas.microsoft.com/office/drawing/2014/chart" uri="{C3380CC4-5D6E-409C-BE32-E72D297353CC}">
              <c16:uniqueId val="{00000005-0415-EF48-B473-4283BB3FCFE2}"/>
            </c:ext>
          </c:extLst>
        </c:ser>
        <c:ser>
          <c:idx val="6"/>
          <c:order val="6"/>
          <c:tx>
            <c:strRef>
              <c:f>Suggestion5!$J$6:$J$7</c:f>
              <c:strCache>
                <c:ptCount val="1"/>
                <c:pt idx="0">
                  <c:v>TA579</c:v>
                </c:pt>
              </c:strCache>
            </c:strRef>
          </c:tx>
          <c:spPr>
            <a:solidFill>
              <a:srgbClr val="EF3024"/>
            </a:solidFill>
            <a:ln>
              <a:noFill/>
            </a:ln>
            <a:effectLst/>
          </c:spPr>
          <c:invertIfNegative val="0"/>
          <c:cat>
            <c:strRef>
              <c:f>Suggestion5!$C$8:$C$28</c:f>
              <c:strCache>
                <c:ptCount val="20"/>
                <c:pt idx="0">
                  <c:v>Aug-21</c:v>
                </c:pt>
                <c:pt idx="1">
                  <c:v>Sep-21</c:v>
                </c:pt>
                <c:pt idx="2">
                  <c:v>Oct-21</c:v>
                </c:pt>
                <c:pt idx="3">
                  <c:v>Nov-21</c:v>
                </c:pt>
                <c:pt idx="4">
                  <c:v>Dec-21</c:v>
                </c:pt>
                <c:pt idx="5">
                  <c:v>Jan-22</c:v>
                </c:pt>
                <c:pt idx="6">
                  <c:v>Feb-22</c:v>
                </c:pt>
                <c:pt idx="7">
                  <c:v>Mar-22</c:v>
                </c:pt>
                <c:pt idx="8">
                  <c:v>Apr-22</c:v>
                </c:pt>
                <c:pt idx="9">
                  <c:v>May-22</c:v>
                </c:pt>
                <c:pt idx="10">
                  <c:v>Jun-22</c:v>
                </c:pt>
                <c:pt idx="11">
                  <c:v>Jul-22</c:v>
                </c:pt>
                <c:pt idx="12">
                  <c:v>Aug-22</c:v>
                </c:pt>
                <c:pt idx="13">
                  <c:v>Sep-22</c:v>
                </c:pt>
                <c:pt idx="14">
                  <c:v>Oct-22</c:v>
                </c:pt>
                <c:pt idx="15">
                  <c:v>Nov-22</c:v>
                </c:pt>
                <c:pt idx="16">
                  <c:v>Dec-22</c:v>
                </c:pt>
                <c:pt idx="17">
                  <c:v>Jan-23</c:v>
                </c:pt>
                <c:pt idx="18">
                  <c:v>Feb-23</c:v>
                </c:pt>
                <c:pt idx="19">
                  <c:v>Mar-23</c:v>
                </c:pt>
              </c:strCache>
            </c:strRef>
          </c:cat>
          <c:val>
            <c:numRef>
              <c:f>Suggestion5!$J$8:$J$28</c:f>
              <c:numCache>
                <c:formatCode>General</c:formatCode>
                <c:ptCount val="20"/>
                <c:pt idx="1">
                  <c:v>3</c:v>
                </c:pt>
                <c:pt idx="2">
                  <c:v>6</c:v>
                </c:pt>
                <c:pt idx="3">
                  <c:v>7</c:v>
                </c:pt>
                <c:pt idx="4">
                  <c:v>11</c:v>
                </c:pt>
                <c:pt idx="7">
                  <c:v>4</c:v>
                </c:pt>
                <c:pt idx="8">
                  <c:v>4</c:v>
                </c:pt>
                <c:pt idx="9">
                  <c:v>1</c:v>
                </c:pt>
                <c:pt idx="10">
                  <c:v>4</c:v>
                </c:pt>
                <c:pt idx="11">
                  <c:v>1</c:v>
                </c:pt>
                <c:pt idx="12">
                  <c:v>2</c:v>
                </c:pt>
                <c:pt idx="13">
                  <c:v>5</c:v>
                </c:pt>
                <c:pt idx="16">
                  <c:v>1</c:v>
                </c:pt>
                <c:pt idx="17">
                  <c:v>1</c:v>
                </c:pt>
                <c:pt idx="18">
                  <c:v>5</c:v>
                </c:pt>
              </c:numCache>
            </c:numRef>
          </c:val>
          <c:extLst>
            <c:ext xmlns:c16="http://schemas.microsoft.com/office/drawing/2014/chart" uri="{C3380CC4-5D6E-409C-BE32-E72D297353CC}">
              <c16:uniqueId val="{00000006-0415-EF48-B473-4283BB3FCFE2}"/>
            </c:ext>
          </c:extLst>
        </c:ser>
        <c:ser>
          <c:idx val="7"/>
          <c:order val="7"/>
          <c:tx>
            <c:strRef>
              <c:f>Suggestion5!$K$6:$K$7</c:f>
              <c:strCache>
                <c:ptCount val="1"/>
                <c:pt idx="0">
                  <c:v>TA580</c:v>
                </c:pt>
              </c:strCache>
            </c:strRef>
          </c:tx>
          <c:spPr>
            <a:solidFill>
              <a:srgbClr val="009ADA"/>
            </a:solidFill>
            <a:ln>
              <a:noFill/>
            </a:ln>
            <a:effectLst/>
          </c:spPr>
          <c:invertIfNegative val="0"/>
          <c:cat>
            <c:strRef>
              <c:f>Suggestion5!$C$8:$C$28</c:f>
              <c:strCache>
                <c:ptCount val="20"/>
                <c:pt idx="0">
                  <c:v>Aug-21</c:v>
                </c:pt>
                <c:pt idx="1">
                  <c:v>Sep-21</c:v>
                </c:pt>
                <c:pt idx="2">
                  <c:v>Oct-21</c:v>
                </c:pt>
                <c:pt idx="3">
                  <c:v>Nov-21</c:v>
                </c:pt>
                <c:pt idx="4">
                  <c:v>Dec-21</c:v>
                </c:pt>
                <c:pt idx="5">
                  <c:v>Jan-22</c:v>
                </c:pt>
                <c:pt idx="6">
                  <c:v>Feb-22</c:v>
                </c:pt>
                <c:pt idx="7">
                  <c:v>Mar-22</c:v>
                </c:pt>
                <c:pt idx="8">
                  <c:v>Apr-22</c:v>
                </c:pt>
                <c:pt idx="9">
                  <c:v>May-22</c:v>
                </c:pt>
                <c:pt idx="10">
                  <c:v>Jun-22</c:v>
                </c:pt>
                <c:pt idx="11">
                  <c:v>Jul-22</c:v>
                </c:pt>
                <c:pt idx="12">
                  <c:v>Aug-22</c:v>
                </c:pt>
                <c:pt idx="13">
                  <c:v>Sep-22</c:v>
                </c:pt>
                <c:pt idx="14">
                  <c:v>Oct-22</c:v>
                </c:pt>
                <c:pt idx="15">
                  <c:v>Nov-22</c:v>
                </c:pt>
                <c:pt idx="16">
                  <c:v>Dec-22</c:v>
                </c:pt>
                <c:pt idx="17">
                  <c:v>Jan-23</c:v>
                </c:pt>
                <c:pt idx="18">
                  <c:v>Feb-23</c:v>
                </c:pt>
                <c:pt idx="19">
                  <c:v>Mar-23</c:v>
                </c:pt>
              </c:strCache>
            </c:strRef>
          </c:cat>
          <c:val>
            <c:numRef>
              <c:f>Suggestion5!$K$8:$K$28</c:f>
              <c:numCache>
                <c:formatCode>General</c:formatCode>
                <c:ptCount val="20"/>
                <c:pt idx="6">
                  <c:v>1</c:v>
                </c:pt>
                <c:pt idx="8">
                  <c:v>3</c:v>
                </c:pt>
                <c:pt idx="9">
                  <c:v>13</c:v>
                </c:pt>
                <c:pt idx="10">
                  <c:v>18</c:v>
                </c:pt>
                <c:pt idx="11">
                  <c:v>7</c:v>
                </c:pt>
                <c:pt idx="12">
                  <c:v>6</c:v>
                </c:pt>
                <c:pt idx="13">
                  <c:v>11</c:v>
                </c:pt>
                <c:pt idx="14">
                  <c:v>7</c:v>
                </c:pt>
                <c:pt idx="15">
                  <c:v>15</c:v>
                </c:pt>
                <c:pt idx="17">
                  <c:v>9</c:v>
                </c:pt>
                <c:pt idx="18">
                  <c:v>7</c:v>
                </c:pt>
                <c:pt idx="19">
                  <c:v>1</c:v>
                </c:pt>
              </c:numCache>
            </c:numRef>
          </c:val>
          <c:extLst>
            <c:ext xmlns:c16="http://schemas.microsoft.com/office/drawing/2014/chart" uri="{C3380CC4-5D6E-409C-BE32-E72D297353CC}">
              <c16:uniqueId val="{00000007-0415-EF48-B473-4283BB3FCFE2}"/>
            </c:ext>
          </c:extLst>
        </c:ser>
        <c:dLbls>
          <c:showLegendKey val="0"/>
          <c:showVal val="0"/>
          <c:showCatName val="0"/>
          <c:showSerName val="0"/>
          <c:showPercent val="0"/>
          <c:showBubbleSize val="0"/>
        </c:dLbls>
        <c:gapWidth val="150"/>
        <c:overlap val="100"/>
        <c:axId val="705085104"/>
        <c:axId val="704808416"/>
      </c:barChart>
      <c:catAx>
        <c:axId val="705085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04808416"/>
        <c:crosses val="autoZero"/>
        <c:auto val="1"/>
        <c:lblAlgn val="ctr"/>
        <c:lblOffset val="100"/>
        <c:noMultiLvlLbl val="0"/>
      </c:catAx>
      <c:valAx>
        <c:axId val="704808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Campaigns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05085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vb2020.vblocalhost.com/uploads/VB2020-Takai-etal.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openspecs/windows_protocols/ms-shllink/16cb4ca1-9339-4d0c-a68d-bf1d6cc0f943"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everyone and welcome. My name is Greg and I am very cognizant of the fact that I am the only thing standing between you and the bar, or your trip home, so I hope we can have a little fun in this last session of the afternoon.</a:t>
            </a:r>
          </a:p>
          <a:p>
            <a:pPr marL="0" lvl="0" indent="0" algn="l" rtl="0">
              <a:spcBef>
                <a:spcPts val="0"/>
              </a:spcBef>
              <a:spcAft>
                <a:spcPts val="0"/>
              </a:spcAft>
              <a:buNone/>
            </a:pPr>
            <a:endParaRPr lang="en-US" dirty="0"/>
          </a:p>
        </p:txBody>
      </p:sp>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From an intelligence perspective, they are also a gold mine for tracking the origin of the shortcut file, including things like the the creation and modification dates, machine name that the LNK was created on, and more about the threat actor machine that built it. </a:t>
            </a:r>
          </a:p>
          <a:p>
            <a:endParaRPr lang="en-US" dirty="0"/>
          </a:p>
          <a:p>
            <a:r>
              <a:rPr lang="en-US" dirty="0"/>
              <a:t>While some threat actors, including North Korea, now spend time scrubbing their components for meta-data and symbols, as they do with Word Documents or executables, some of those patterns can still link malware usage over the years. </a:t>
            </a:r>
          </a:p>
          <a:p>
            <a:endParaRPr lang="en-US" dirty="0"/>
          </a:p>
          <a:p>
            <a:r>
              <a:rPr lang="en-US" dirty="0"/>
              <a:t>Lets dive into how North Korea is using these LNK files! </a:t>
            </a:r>
          </a:p>
        </p:txBody>
      </p:sp>
      <p:sp>
        <p:nvSpPr>
          <p:cNvPr id="4" name="Slide Number Placeholder 3"/>
          <p:cNvSpPr>
            <a:spLocks noGrp="1"/>
          </p:cNvSpPr>
          <p:nvPr>
            <p:ph type="sldNum" sz="quarter" idx="5"/>
          </p:nvPr>
        </p:nvSpPr>
        <p:spPr/>
        <p:txBody>
          <a:bodyPr/>
          <a:lstStyle/>
          <a:p>
            <a:fld id="{8547E1EE-0039-4797-B978-F453418260D1}" type="slidenum">
              <a:rPr lang="en-US" smtClean="0"/>
              <a:pPr/>
              <a:t>10</a:t>
            </a:fld>
            <a:endParaRPr lang="en-US"/>
          </a:p>
        </p:txBody>
      </p:sp>
    </p:spTree>
    <p:extLst>
      <p:ext uri="{BB962C8B-B14F-4D97-AF65-F5344CB8AC3E}">
        <p14:creationId xmlns:p14="http://schemas.microsoft.com/office/powerpoint/2010/main" val="3778064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6" name="Google Shape;1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9372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TA444 is our first group - unlike the others we'll discuss, their primary tasking is to steal money for the north Korean regime.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target Crypto-Exchanges, </a:t>
            </a:r>
            <a:r>
              <a:rPr lang="en-US" dirty="0" err="1"/>
              <a:t>DeFi</a:t>
            </a:r>
            <a:r>
              <a:rPr lang="en-US" dirty="0"/>
              <a:t> Orgs, Financial Institutions globally, and their </a:t>
            </a:r>
            <a:r>
              <a:rPr lang="en-US" dirty="0" err="1"/>
              <a:t>cryptoheists</a:t>
            </a:r>
            <a:r>
              <a:rPr lang="en-US" dirty="0"/>
              <a:t> directly contribute to North Korea's nuclear weapons program</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516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Lures from TA444 most often spoof Google documents being share from legitimate cryptocurrency entities, and try and entice the user to download a ZIP file containing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191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password-protected Document or PDF file, and a bundled LNK so often titled `</a:t>
            </a:r>
            <a:r>
              <a:rPr lang="en-US" dirty="0" err="1"/>
              <a:t>Password.txt.lnk</a:t>
            </a:r>
            <a:r>
              <a:rPr lang="en-US" dirty="0"/>
              <a:t>` they've been using variations of these bundles since 2018! Their use is simple - execution of the next stage payload!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0569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and when they started, it was simple! using MSHTA to execute whatever is waiting at that URL which is usually a VBScript or JavaScript payload called </a:t>
            </a:r>
          </a:p>
        </p:txBody>
      </p:sp>
      <p:sp>
        <p:nvSpPr>
          <p:cNvPr id="4" name="Slide Number Placeholder 3"/>
          <p:cNvSpPr>
            <a:spLocks noGrp="1"/>
          </p:cNvSpPr>
          <p:nvPr>
            <p:ph type="sldNum" sz="quarter" idx="5"/>
          </p:nvPr>
        </p:nvSpPr>
        <p:spPr/>
        <p:txBody>
          <a:bodyPr/>
          <a:lstStyle/>
          <a:p>
            <a:fld id="{8547E1EE-0039-4797-B978-F453418260D1}" type="slidenum">
              <a:rPr lang="en-US" smtClean="0"/>
              <a:pPr/>
              <a:t>15</a:t>
            </a:fld>
            <a:endParaRPr lang="en-US"/>
          </a:p>
        </p:txBody>
      </p:sp>
    </p:spTree>
    <p:extLst>
      <p:ext uri="{BB962C8B-B14F-4D97-AF65-F5344CB8AC3E}">
        <p14:creationId xmlns:p14="http://schemas.microsoft.com/office/powerpoint/2010/main" val="3844476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0" i="0" dirty="0">
                <a:solidFill>
                  <a:srgbClr val="343741"/>
                </a:solidFill>
                <a:effectLst/>
                <a:latin typeface="Helvetica" pitchFamily="2" charset="0"/>
              </a:rPr>
              <a:t>CageyChameleon (aka </a:t>
            </a:r>
            <a:r>
              <a:rPr lang="en-US" b="0" i="0" u="none" strike="noStrike" dirty="0">
                <a:solidFill>
                  <a:srgbClr val="009ADA"/>
                </a:solidFill>
                <a:effectLst/>
                <a:latin typeface="Helvetica" pitchFamily="2" charset="0"/>
                <a:hlinkClick r:id="rId3"/>
              </a:rPr>
              <a:t>CabbageRAT</a:t>
            </a:r>
            <a:r>
              <a:rPr lang="en-US" b="0" i="0" dirty="0">
                <a:solidFill>
                  <a:srgbClr val="343741"/>
                </a:solidFill>
                <a:effectLst/>
                <a:latin typeface="Helvetica" pitchFamily="2" charset="0"/>
              </a:rPr>
              <a:t>) ,  a victim-profiling framework, which will exfil running processes and host information while setting up the potential to launch subsequent tooling loaded from the command-and-control server. </a:t>
            </a:r>
            <a:endParaRPr lang="en-US" dirty="0"/>
          </a:p>
        </p:txBody>
      </p:sp>
      <p:sp>
        <p:nvSpPr>
          <p:cNvPr id="4" name="Slide Number Placeholder 3"/>
          <p:cNvSpPr>
            <a:spLocks noGrp="1"/>
          </p:cNvSpPr>
          <p:nvPr>
            <p:ph type="sldNum" sz="quarter" idx="5"/>
          </p:nvPr>
        </p:nvSpPr>
        <p:spPr/>
        <p:txBody>
          <a:bodyPr/>
          <a:lstStyle/>
          <a:p>
            <a:fld id="{8547E1EE-0039-4797-B978-F453418260D1}" type="slidenum">
              <a:rPr lang="en-US" smtClean="0"/>
              <a:pPr/>
              <a:t>16</a:t>
            </a:fld>
            <a:endParaRPr lang="en-US"/>
          </a:p>
        </p:txBody>
      </p:sp>
    </p:spTree>
    <p:extLst>
      <p:ext uri="{BB962C8B-B14F-4D97-AF65-F5344CB8AC3E}">
        <p14:creationId xmlns:p14="http://schemas.microsoft.com/office/powerpoint/2010/main" val="339093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 through out the years, they have progressed their obfuscation methods, trying a myriad of ways to execute a payload via MSHTA, without actually including the MSHTA name inside of the LNK to avoid easy detection. The carets in the first example do an okay job, and the splitting of MSHTA via wildcards might be a little better?</a:t>
            </a:r>
          </a:p>
        </p:txBody>
      </p:sp>
      <p:sp>
        <p:nvSpPr>
          <p:cNvPr id="4" name="Slide Number Placeholder 3"/>
          <p:cNvSpPr>
            <a:spLocks noGrp="1"/>
          </p:cNvSpPr>
          <p:nvPr>
            <p:ph type="sldNum" sz="quarter" idx="5"/>
          </p:nvPr>
        </p:nvSpPr>
        <p:spPr/>
        <p:txBody>
          <a:bodyPr/>
          <a:lstStyle/>
          <a:p>
            <a:fld id="{8547E1EE-0039-4797-B978-F453418260D1}" type="slidenum">
              <a:rPr lang="en-US" smtClean="0"/>
              <a:pPr/>
              <a:t>17</a:t>
            </a:fld>
            <a:endParaRPr lang="en-US"/>
          </a:p>
        </p:txBody>
      </p:sp>
    </p:spTree>
    <p:extLst>
      <p:ext uri="{BB962C8B-B14F-4D97-AF65-F5344CB8AC3E}">
        <p14:creationId xmlns:p14="http://schemas.microsoft.com/office/powerpoint/2010/main" val="4102956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But more recently they've gotten a bit more cheeky with the hiding of the MSHTA name with different wild carding methods for both the binary and the path to try and obfuscate their execution. </a:t>
            </a:r>
          </a:p>
          <a:p>
            <a:endParaRPr lang="en-US" dirty="0"/>
          </a:p>
          <a:p>
            <a:r>
              <a:rPr lang="en-US" dirty="0" err="1"/>
              <a:t>Thats</a:t>
            </a:r>
            <a:r>
              <a:rPr lang="en-US" dirty="0"/>
              <a:t> tricky, but if you find a guy called Jeremy Hedges after, maybe with enough top shelf drinks he'll tell you their weakness here :)</a:t>
            </a:r>
          </a:p>
        </p:txBody>
      </p:sp>
      <p:sp>
        <p:nvSpPr>
          <p:cNvPr id="4" name="Slide Number Placeholder 3"/>
          <p:cNvSpPr>
            <a:spLocks noGrp="1"/>
          </p:cNvSpPr>
          <p:nvPr>
            <p:ph type="sldNum" sz="quarter" idx="5"/>
          </p:nvPr>
        </p:nvSpPr>
        <p:spPr/>
        <p:txBody>
          <a:bodyPr/>
          <a:lstStyle/>
          <a:p>
            <a:fld id="{8547E1EE-0039-4797-B978-F453418260D1}" type="slidenum">
              <a:rPr lang="en-US" smtClean="0"/>
              <a:pPr/>
              <a:t>18</a:t>
            </a:fld>
            <a:endParaRPr lang="en-US"/>
          </a:p>
        </p:txBody>
      </p:sp>
    </p:spTree>
    <p:extLst>
      <p:ext uri="{BB962C8B-B14F-4D97-AF65-F5344CB8AC3E}">
        <p14:creationId xmlns:p14="http://schemas.microsoft.com/office/powerpoint/2010/main" val="2089124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And of course, since we have raged on and on about how valuable the LNK meta data properties are – TA444 is consistently reusing the same spoofed machine name (Lee Holm, a legitimate developer of </a:t>
            </a:r>
            <a:r>
              <a:rPr lang="en-US" dirty="0" err="1"/>
              <a:t>powershell</a:t>
            </a:r>
            <a:r>
              <a:rPr lang="en-US" dirty="0"/>
              <a:t>) on what is very likely the same host </a:t>
            </a:r>
          </a:p>
        </p:txBody>
      </p:sp>
      <p:sp>
        <p:nvSpPr>
          <p:cNvPr id="4" name="Slide Number Placeholder 3"/>
          <p:cNvSpPr>
            <a:spLocks noGrp="1"/>
          </p:cNvSpPr>
          <p:nvPr>
            <p:ph type="sldNum" sz="quarter" idx="5"/>
          </p:nvPr>
        </p:nvSpPr>
        <p:spPr/>
        <p:txBody>
          <a:bodyPr/>
          <a:lstStyle/>
          <a:p>
            <a:fld id="{8547E1EE-0039-4797-B978-F453418260D1}" type="slidenum">
              <a:rPr lang="en-US" smtClean="0"/>
              <a:pPr/>
              <a:t>19</a:t>
            </a:fld>
            <a:endParaRPr lang="en-US"/>
          </a:p>
        </p:txBody>
      </p:sp>
    </p:spTree>
    <p:extLst>
      <p:ext uri="{BB962C8B-B14F-4D97-AF65-F5344CB8AC3E}">
        <p14:creationId xmlns:p14="http://schemas.microsoft.com/office/powerpoint/2010/main" val="163615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work with in Proofpoint's threat research organization &amp; am primarily tasked with Detecting, tracking, and disrupting North Korean cyber threats targeting Proofpoint customers.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And our topic for this session is hitting the Links with DPRK, where we will examine the overall adoption of LNK files in the threat landscape, how 3 distinct North Korean clusters use them quite differently, and why tracking LNK file usage can be so fruitful.</a:t>
            </a:r>
          </a:p>
          <a:p>
            <a:pPr marL="0" lvl="0" indent="0" algn="l" rtl="0">
              <a:spcBef>
                <a:spcPts val="0"/>
              </a:spcBef>
              <a:spcAft>
                <a:spcPts val="0"/>
              </a:spcAft>
              <a:buNone/>
            </a:pPr>
            <a:endParaRPr dirty="0"/>
          </a:p>
        </p:txBody>
      </p:sp>
      <p:sp>
        <p:nvSpPr>
          <p:cNvPr id="148" name="Google Shape;14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4025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moving right along, the next group we'll cover is TA427! [CLICK]</a:t>
            </a:r>
            <a:endParaRPr dirty="0"/>
          </a:p>
        </p:txBody>
      </p:sp>
      <p:sp>
        <p:nvSpPr>
          <p:cNvPr id="166" name="Google Shape;1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10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You might call them an arm of the "</a:t>
            </a:r>
            <a:r>
              <a:rPr lang="en-US" dirty="0" err="1"/>
              <a:t>Kimsuky</a:t>
            </a:r>
            <a:r>
              <a:rPr lang="en-US" dirty="0"/>
              <a:t>" cluster - TA427 will send benign messages for weeks to months if the targets reply to the initial message, because why use a keylogger when you can directly ask the target the intelligence questions you are tasked with finding out?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TA427 likely gathers strategic intelligence on behalf of the North Korean regime, and has begun directly asking foreign policy experts about their opinions, either in email or document form.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The threat actor will also use such conversation starting efforts to infect targets with malware such as </a:t>
            </a:r>
            <a:r>
              <a:rPr lang="en-US" dirty="0" err="1"/>
              <a:t>RandomQuery</a:t>
            </a:r>
            <a:r>
              <a:rPr lang="en-US" dirty="0"/>
              <a:t> or </a:t>
            </a:r>
            <a:r>
              <a:rPr lang="en-US" dirty="0" err="1"/>
              <a:t>BabyShark</a:t>
            </a:r>
            <a:r>
              <a:rPr lang="en-US" dirty="0"/>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776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their lures asking about nuclear weapons in relation to regional conflicts, requesting the target agree to review the draft of a fake paper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8759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if one engages with them long enough, the actor will eventually send a password protected document. The macro and surrounding tooling is tracked as ReconShark, initially named by </a:t>
            </a:r>
            <a:r>
              <a:rPr lang="en-US" dirty="0" err="1"/>
              <a:t>SentinelOne</a:t>
            </a:r>
            <a:r>
              <a:rPr lang="en-US" dirty="0"/>
              <a:t>. You may be confused as to why I'm talking about macros instead of LNKs? Well LNKs come in, in a fun way inside the macro - as a next stage execution &amp; persistence method!</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0138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algn="l"/>
            <a:r>
              <a:rPr lang="en-US" b="0" i="0" dirty="0">
                <a:solidFill>
                  <a:srgbClr val="565656"/>
                </a:solidFill>
                <a:effectLst/>
                <a:latin typeface="IBM Plex Sans" panose="020F0502020204030204" pitchFamily="34" charset="0"/>
              </a:rPr>
              <a:t>ReconShark deploys and executes payloads in different ways. one of those ways is ReconShark edits Windows Shortcuts (LNK files) common web browsers or mail clients </a:t>
            </a:r>
            <a:endParaRPr lang="en-US" dirty="0"/>
          </a:p>
        </p:txBody>
      </p:sp>
      <p:sp>
        <p:nvSpPr>
          <p:cNvPr id="4" name="Slide Number Placeholder 3"/>
          <p:cNvSpPr>
            <a:spLocks noGrp="1"/>
          </p:cNvSpPr>
          <p:nvPr>
            <p:ph type="sldNum" sz="quarter" idx="5"/>
          </p:nvPr>
        </p:nvSpPr>
        <p:spPr/>
        <p:txBody>
          <a:bodyPr/>
          <a:lstStyle/>
          <a:p>
            <a:fld id="{8547E1EE-0039-4797-B978-F453418260D1}" type="slidenum">
              <a:rPr lang="en-US" smtClean="0"/>
              <a:pPr/>
              <a:t>24</a:t>
            </a:fld>
            <a:endParaRPr lang="en-US"/>
          </a:p>
        </p:txBody>
      </p:sp>
    </p:spTree>
    <p:extLst>
      <p:ext uri="{BB962C8B-B14F-4D97-AF65-F5344CB8AC3E}">
        <p14:creationId xmlns:p14="http://schemas.microsoft.com/office/powerpoint/2010/main" val="3794505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The shortcut files are effectively legitimate, but tampered shortcuts, present on the victim's desktop. When executed, these LNK files start the linked legitimate applications and execute malicious code at the same time.</a:t>
            </a:r>
          </a:p>
        </p:txBody>
      </p:sp>
      <p:sp>
        <p:nvSpPr>
          <p:cNvPr id="4" name="Slide Number Placeholder 3"/>
          <p:cNvSpPr>
            <a:spLocks noGrp="1"/>
          </p:cNvSpPr>
          <p:nvPr>
            <p:ph type="sldNum" sz="quarter" idx="5"/>
          </p:nvPr>
        </p:nvSpPr>
        <p:spPr/>
        <p:txBody>
          <a:bodyPr/>
          <a:lstStyle/>
          <a:p>
            <a:fld id="{8547E1EE-0039-4797-B978-F453418260D1}" type="slidenum">
              <a:rPr lang="en-US" smtClean="0"/>
              <a:pPr/>
              <a:t>25</a:t>
            </a:fld>
            <a:endParaRPr lang="en-US"/>
          </a:p>
        </p:txBody>
      </p:sp>
    </p:spTree>
    <p:extLst>
      <p:ext uri="{BB962C8B-B14F-4D97-AF65-F5344CB8AC3E}">
        <p14:creationId xmlns:p14="http://schemas.microsoft.com/office/powerpoint/2010/main" val="1025045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apologies for the terrible resolution here, but that is a TA427 dropped LNK that executes the chrome binary, and also downloads a remote HTA &amp; executes it as a batch file. So again, pretty good for fooling the user, and actually cleans up a lot of the leftover metadata issues.</a:t>
            </a:r>
          </a:p>
        </p:txBody>
      </p:sp>
      <p:sp>
        <p:nvSpPr>
          <p:cNvPr id="4" name="Slide Number Placeholder 3"/>
          <p:cNvSpPr>
            <a:spLocks noGrp="1"/>
          </p:cNvSpPr>
          <p:nvPr>
            <p:ph type="sldNum" sz="quarter" idx="5"/>
          </p:nvPr>
        </p:nvSpPr>
        <p:spPr/>
        <p:txBody>
          <a:bodyPr/>
          <a:lstStyle/>
          <a:p>
            <a:fld id="{8547E1EE-0039-4797-B978-F453418260D1}" type="slidenum">
              <a:rPr lang="en-US" smtClean="0"/>
              <a:pPr/>
              <a:t>26</a:t>
            </a:fld>
            <a:endParaRPr lang="en-US"/>
          </a:p>
        </p:txBody>
      </p:sp>
    </p:spTree>
    <p:extLst>
      <p:ext uri="{BB962C8B-B14F-4D97-AF65-F5344CB8AC3E}">
        <p14:creationId xmlns:p14="http://schemas.microsoft.com/office/powerpoint/2010/main" val="2031452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our last group of the day is TA409.</a:t>
            </a:r>
            <a:endParaRPr dirty="0"/>
          </a:p>
        </p:txBody>
      </p:sp>
      <p:sp>
        <p:nvSpPr>
          <p:cNvPr id="166" name="Google Shape;1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76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all might know them as </a:t>
            </a:r>
            <a:r>
              <a:rPr lang="en-US" dirty="0" err="1"/>
              <a:t>Scarcruft</a:t>
            </a:r>
            <a:r>
              <a:rPr lang="en-US" dirty="0"/>
              <a:t>, Reaper, or APT37. </a:t>
            </a:r>
          </a:p>
          <a:p>
            <a:endParaRPr lang="en-US" dirty="0"/>
          </a:p>
          <a:p>
            <a:r>
              <a:rPr lang="en-US" dirty="0"/>
              <a:t>They are likely the most talented group operating in North Korea, partly because of the grudge match they are engaged with - They are heavily interested in targeting North Korean defectors and human rights organizations in South Korea, and their lures [CLICK]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4093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 that. The lure here is actually dropped by, not alongside, TA409's LNK tooling. </a:t>
            </a:r>
          </a:p>
          <a:p>
            <a:endParaRPr lang="en-US" dirty="0"/>
          </a:p>
          <a:p>
            <a:r>
              <a:rPr lang="en-US" dirty="0"/>
              <a:t>The document is spoofing a seminar for the Korean Association for Public Administration, and includes a Zoom link and itinerary</a:t>
            </a:r>
          </a:p>
          <a:p>
            <a:endParaRPr lang="en-US" dirty="0"/>
          </a:p>
          <a:p>
            <a:r>
              <a:rPr lang="en-US" dirty="0"/>
              <a:t>But their LNK usage is expansive</a:t>
            </a:r>
          </a:p>
          <a:p>
            <a:endParaRPr lang="en-US" dirty="0"/>
          </a:p>
          <a:p>
            <a:r>
              <a:rPr lang="en-US" dirty="0"/>
              <a:t>and [CLICK]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168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57c44975ed_1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257c44975ed_1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8554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they play a fun game called how much functionality can we stuff into an LNK file? the first blank chunk there is padding to hide the embedded command from the user, seeing that many sequential spaces sets of alarm bells for us</a:t>
            </a:r>
          </a:p>
          <a:p>
            <a:endParaRPr lang="en-US" dirty="0"/>
          </a:p>
          <a:p>
            <a:r>
              <a:rPr lang="en-US" dirty="0"/>
              <a:t>the LNK kicks off an </a:t>
            </a:r>
            <a:r>
              <a:rPr lang="en-US" dirty="0" err="1"/>
              <a:t>powershell</a:t>
            </a:r>
            <a:r>
              <a:rPr lang="en-US" dirty="0"/>
              <a:t> execution chain that reads the contents of the LNK file itself, finds an appended Word Doc file to open &amp; display to the user, before decoding a next stage command</a:t>
            </a:r>
          </a:p>
        </p:txBody>
      </p:sp>
      <p:sp>
        <p:nvSpPr>
          <p:cNvPr id="4" name="Slide Number Placeholder 3"/>
          <p:cNvSpPr>
            <a:spLocks noGrp="1"/>
          </p:cNvSpPr>
          <p:nvPr>
            <p:ph type="sldNum" sz="quarter" idx="5"/>
          </p:nvPr>
        </p:nvSpPr>
        <p:spPr/>
        <p:txBody>
          <a:bodyPr/>
          <a:lstStyle/>
          <a:p>
            <a:fld id="{8547E1EE-0039-4797-B978-F453418260D1}" type="slidenum">
              <a:rPr lang="en-US" smtClean="0"/>
              <a:pPr/>
              <a:t>30</a:t>
            </a:fld>
            <a:endParaRPr lang="en-US"/>
          </a:p>
        </p:txBody>
      </p:sp>
    </p:spTree>
    <p:extLst>
      <p:ext uri="{BB962C8B-B14F-4D97-AF65-F5344CB8AC3E}">
        <p14:creationId xmlns:p14="http://schemas.microsoft.com/office/powerpoint/2010/main" val="481274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if we decode that main hex blob, we get some additional </a:t>
            </a:r>
            <a:r>
              <a:rPr lang="en-US" dirty="0" err="1"/>
              <a:t>powershell</a:t>
            </a:r>
            <a:endParaRPr lang="en-US" dirty="0"/>
          </a:p>
          <a:p>
            <a:endParaRPr lang="en-US" dirty="0"/>
          </a:p>
          <a:p>
            <a:r>
              <a:rPr lang="en-US" dirty="0"/>
              <a:t>If we clean that up</a:t>
            </a:r>
          </a:p>
        </p:txBody>
      </p:sp>
      <p:sp>
        <p:nvSpPr>
          <p:cNvPr id="4" name="Slide Number Placeholder 3"/>
          <p:cNvSpPr>
            <a:spLocks noGrp="1"/>
          </p:cNvSpPr>
          <p:nvPr>
            <p:ph type="sldNum" sz="quarter" idx="5"/>
          </p:nvPr>
        </p:nvSpPr>
        <p:spPr/>
        <p:txBody>
          <a:bodyPr/>
          <a:lstStyle/>
          <a:p>
            <a:fld id="{8547E1EE-0039-4797-B978-F453418260D1}" type="slidenum">
              <a:rPr lang="en-US" smtClean="0"/>
              <a:pPr/>
              <a:t>31</a:t>
            </a:fld>
            <a:endParaRPr lang="en-US"/>
          </a:p>
        </p:txBody>
      </p:sp>
    </p:spTree>
    <p:extLst>
      <p:ext uri="{BB962C8B-B14F-4D97-AF65-F5344CB8AC3E}">
        <p14:creationId xmlns:p14="http://schemas.microsoft.com/office/powerpoint/2010/main" val="2359048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we are left with some well written </a:t>
            </a:r>
            <a:r>
              <a:rPr lang="en-US" dirty="0" err="1"/>
              <a:t>Powershell</a:t>
            </a:r>
            <a:r>
              <a:rPr lang="en-US" dirty="0"/>
              <a:t> to download, decrypt, and execute a payload into memory. </a:t>
            </a:r>
          </a:p>
          <a:p>
            <a:endParaRPr lang="en-US" dirty="0"/>
          </a:p>
        </p:txBody>
      </p:sp>
      <p:sp>
        <p:nvSpPr>
          <p:cNvPr id="4" name="Slide Number Placeholder 3"/>
          <p:cNvSpPr>
            <a:spLocks noGrp="1"/>
          </p:cNvSpPr>
          <p:nvPr>
            <p:ph type="sldNum" sz="quarter" idx="5"/>
          </p:nvPr>
        </p:nvSpPr>
        <p:spPr/>
        <p:txBody>
          <a:bodyPr/>
          <a:lstStyle/>
          <a:p>
            <a:fld id="{8547E1EE-0039-4797-B978-F453418260D1}" type="slidenum">
              <a:rPr lang="en-US" smtClean="0"/>
              <a:pPr/>
              <a:t>32</a:t>
            </a:fld>
            <a:endParaRPr lang="en-US"/>
          </a:p>
        </p:txBody>
      </p:sp>
    </p:spTree>
    <p:extLst>
      <p:ext uri="{BB962C8B-B14F-4D97-AF65-F5344CB8AC3E}">
        <p14:creationId xmlns:p14="http://schemas.microsoft.com/office/powerpoint/2010/main" val="1842563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That downloaded file is usually a shellcode loader for Gold Backdoor or ROKRAT.</a:t>
            </a:r>
          </a:p>
          <a:p>
            <a:endParaRPr lang="en-US" dirty="0"/>
          </a:p>
          <a:p>
            <a:r>
              <a:rPr lang="en-US" dirty="0"/>
              <a:t>This actor will use </a:t>
            </a:r>
            <a:r>
              <a:rPr lang="en-US" dirty="0" err="1"/>
              <a:t>onedrive</a:t>
            </a:r>
            <a:r>
              <a:rPr lang="en-US" dirty="0"/>
              <a:t>  as we see here, or alternatively </a:t>
            </a:r>
            <a:r>
              <a:rPr lang="en-US" dirty="0" err="1"/>
              <a:t>pCloud</a:t>
            </a:r>
            <a:r>
              <a:rPr lang="en-US" dirty="0"/>
              <a:t> or Yandex for remote hosting and C2 </a:t>
            </a:r>
          </a:p>
          <a:p>
            <a:endParaRPr lang="en-US" dirty="0"/>
          </a:p>
        </p:txBody>
      </p:sp>
      <p:sp>
        <p:nvSpPr>
          <p:cNvPr id="4" name="Slide Number Placeholder 3"/>
          <p:cNvSpPr>
            <a:spLocks noGrp="1"/>
          </p:cNvSpPr>
          <p:nvPr>
            <p:ph type="sldNum" sz="quarter" idx="5"/>
          </p:nvPr>
        </p:nvSpPr>
        <p:spPr/>
        <p:txBody>
          <a:bodyPr/>
          <a:lstStyle/>
          <a:p>
            <a:fld id="{8547E1EE-0039-4797-B978-F453418260D1}" type="slidenum">
              <a:rPr lang="en-US" smtClean="0"/>
              <a:pPr/>
              <a:t>33</a:t>
            </a:fld>
            <a:endParaRPr lang="en-US"/>
          </a:p>
        </p:txBody>
      </p:sp>
    </p:spTree>
    <p:extLst>
      <p:ext uri="{BB962C8B-B14F-4D97-AF65-F5344CB8AC3E}">
        <p14:creationId xmlns:p14="http://schemas.microsoft.com/office/powerpoint/2010/main" val="486943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despite all of these tricks, we think we know where this builder suite was sourced from. </a:t>
            </a:r>
          </a:p>
          <a:p>
            <a:endParaRPr lang="en-US" dirty="0"/>
          </a:p>
          <a:p>
            <a:r>
              <a:rPr lang="en-US" dirty="0"/>
              <a:t>An alias called x86matthew published code to embed an EXE inside an LNK + execute it with </a:t>
            </a:r>
            <a:r>
              <a:rPr lang="en-US" dirty="0" err="1"/>
              <a:t>powershell</a:t>
            </a:r>
            <a:r>
              <a:rPr lang="en-US" dirty="0"/>
              <a:t>, using very similar code &amp; padding styles to what we see from TA409</a:t>
            </a:r>
          </a:p>
        </p:txBody>
      </p:sp>
      <p:sp>
        <p:nvSpPr>
          <p:cNvPr id="4" name="Slide Number Placeholder 3"/>
          <p:cNvSpPr>
            <a:spLocks noGrp="1"/>
          </p:cNvSpPr>
          <p:nvPr>
            <p:ph type="sldNum" sz="quarter" idx="5"/>
          </p:nvPr>
        </p:nvSpPr>
        <p:spPr/>
        <p:txBody>
          <a:bodyPr/>
          <a:lstStyle/>
          <a:p>
            <a:fld id="{8547E1EE-0039-4797-B978-F453418260D1}" type="slidenum">
              <a:rPr lang="en-US" smtClean="0"/>
              <a:pPr/>
              <a:t>34</a:t>
            </a:fld>
            <a:endParaRPr lang="en-US"/>
          </a:p>
        </p:txBody>
      </p:sp>
    </p:spTree>
    <p:extLst>
      <p:ext uri="{BB962C8B-B14F-4D97-AF65-F5344CB8AC3E}">
        <p14:creationId xmlns:p14="http://schemas.microsoft.com/office/powerpoint/2010/main" val="2931393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The effort in the source code is extensive, to ensure the LNK lure's properties and information seen from hovering show something benign to the user. </a:t>
            </a:r>
          </a:p>
          <a:p>
            <a:endParaRPr lang="en-US" dirty="0"/>
          </a:p>
          <a:p>
            <a:r>
              <a:rPr lang="en-US" dirty="0"/>
              <a:t>While we've seen other actors use this builder, so far only TA409 has added showing an embedded lure document and cloud download and execution, which leave some distinct tool marks for us to track</a:t>
            </a:r>
          </a:p>
        </p:txBody>
      </p:sp>
      <p:sp>
        <p:nvSpPr>
          <p:cNvPr id="4" name="Slide Number Placeholder 3"/>
          <p:cNvSpPr>
            <a:spLocks noGrp="1"/>
          </p:cNvSpPr>
          <p:nvPr>
            <p:ph type="sldNum" sz="quarter" idx="5"/>
          </p:nvPr>
        </p:nvSpPr>
        <p:spPr/>
        <p:txBody>
          <a:bodyPr/>
          <a:lstStyle/>
          <a:p>
            <a:fld id="{8547E1EE-0039-4797-B978-F453418260D1}" type="slidenum">
              <a:rPr lang="en-US" smtClean="0"/>
              <a:pPr/>
              <a:t>35</a:t>
            </a:fld>
            <a:endParaRPr lang="en-US"/>
          </a:p>
        </p:txBody>
      </p:sp>
    </p:spTree>
    <p:extLst>
      <p:ext uri="{BB962C8B-B14F-4D97-AF65-F5344CB8AC3E}">
        <p14:creationId xmlns:p14="http://schemas.microsoft.com/office/powerpoint/2010/main" val="2675087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7E1EE-0039-4797-B978-F453418260D1}" type="slidenum">
              <a:rPr lang="en-US" smtClean="0"/>
              <a:pPr/>
              <a:t>36</a:t>
            </a:fld>
            <a:endParaRPr lang="en-US"/>
          </a:p>
        </p:txBody>
      </p:sp>
    </p:spTree>
    <p:extLst>
      <p:ext uri="{BB962C8B-B14F-4D97-AF65-F5344CB8AC3E}">
        <p14:creationId xmlns:p14="http://schemas.microsoft.com/office/powerpoint/2010/main" val="2394236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with that, we have reached the end. While I could find something clever to say about LNKs, I wanted to thank you all for sticking around &amp; for attending Protect this year. We here at Proofpoint hope you've found it valuable, informative, and fun!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Thank you all so much for your time, get home safely, and we'll see you here next year! </a:t>
            </a:r>
            <a:endParaRPr dirty="0"/>
          </a:p>
        </p:txBody>
      </p:sp>
      <p:sp>
        <p:nvSpPr>
          <p:cNvPr id="166" name="Google Shape;1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115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57c44975ed_1_2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257c44975ed_1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227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So lets zoom out for a moment. The ecosystem has experienced a shift over the last 18 months or so, driven by Microsoft blocking macros by default. I am blatantly stealing some of this content from my colleagues Selena Larson and Joe Wise’s Crime Finds a Way paper – go read it! </a:t>
            </a:r>
          </a:p>
          <a:p>
            <a:r>
              <a:rPr lang="en-US" dirty="0"/>
              <a:t>This change has forced everyone along the threat actor food chain to re-examine their methods. </a:t>
            </a:r>
          </a:p>
          <a:p>
            <a:endParaRPr lang="en-US" dirty="0"/>
          </a:p>
          <a:p>
            <a:r>
              <a:rPr lang="en-US" dirty="0"/>
              <a:t>Microsoft announced it would begin to block XL4 and VBA macros by default for Office users in October 2021 and February 2022, respectively. </a:t>
            </a:r>
          </a:p>
          <a:p>
            <a:endParaRPr lang="en-US" dirty="0"/>
          </a:p>
          <a:p>
            <a:r>
              <a:rPr lang="en-US" dirty="0"/>
              <a:t>The changes began rolling out in 2022.</a:t>
            </a:r>
          </a:p>
        </p:txBody>
      </p:sp>
      <p:sp>
        <p:nvSpPr>
          <p:cNvPr id="4" name="Slide Number Placeholder 3"/>
          <p:cNvSpPr>
            <a:spLocks noGrp="1"/>
          </p:cNvSpPr>
          <p:nvPr>
            <p:ph type="sldNum" sz="quarter" idx="5"/>
          </p:nvPr>
        </p:nvSpPr>
        <p:spPr/>
        <p:txBody>
          <a:bodyPr/>
          <a:lstStyle/>
          <a:p>
            <a:fld id="{8547E1EE-0039-4797-B978-F453418260D1}" type="slidenum">
              <a:rPr lang="en-US" smtClean="0"/>
              <a:pPr/>
              <a:t>5</a:t>
            </a:fld>
            <a:endParaRPr lang="en-US"/>
          </a:p>
        </p:txBody>
      </p:sp>
    </p:spTree>
    <p:extLst>
      <p:ext uri="{BB962C8B-B14F-4D97-AF65-F5344CB8AC3E}">
        <p14:creationId xmlns:p14="http://schemas.microsoft.com/office/powerpoint/2010/main" val="3304477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And, not so coincidentally, in February 2022. Proofpoint observed a surge in the file format we will examine today - LNKs or link files! </a:t>
            </a:r>
          </a:p>
        </p:txBody>
      </p:sp>
      <p:sp>
        <p:nvSpPr>
          <p:cNvPr id="4" name="Slide Number Placeholder 3"/>
          <p:cNvSpPr>
            <a:spLocks noGrp="1"/>
          </p:cNvSpPr>
          <p:nvPr>
            <p:ph type="sldNum" sz="quarter" idx="5"/>
          </p:nvPr>
        </p:nvSpPr>
        <p:spPr/>
        <p:txBody>
          <a:bodyPr/>
          <a:lstStyle/>
          <a:p>
            <a:fld id="{8547E1EE-0039-4797-B978-F453418260D1}" type="slidenum">
              <a:rPr lang="en-US" smtClean="0"/>
              <a:pPr/>
              <a:t>6</a:t>
            </a:fld>
            <a:endParaRPr lang="en-US"/>
          </a:p>
        </p:txBody>
      </p:sp>
    </p:spTree>
    <p:extLst>
      <p:ext uri="{BB962C8B-B14F-4D97-AF65-F5344CB8AC3E}">
        <p14:creationId xmlns:p14="http://schemas.microsoft.com/office/powerpoint/2010/main" val="3777291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My colleagues on the </a:t>
            </a:r>
            <a:r>
              <a:rPr lang="en-US" dirty="0" err="1"/>
              <a:t>ecrime</a:t>
            </a:r>
            <a:r>
              <a:rPr lang="en-US" dirty="0"/>
              <a:t> team observed at least 8 large </a:t>
            </a:r>
            <a:r>
              <a:rPr lang="en-US" dirty="0" err="1"/>
              <a:t>ecrime</a:t>
            </a:r>
            <a:r>
              <a:rPr lang="en-US" dirty="0"/>
              <a:t> threat actors leverage LNK files in attack chains</a:t>
            </a:r>
          </a:p>
          <a:p>
            <a:endParaRPr lang="en-US" dirty="0"/>
          </a:p>
          <a:p>
            <a:r>
              <a:rPr lang="en-US" dirty="0"/>
              <a:t>Usage of LNKs spiked in June and September 2022.  </a:t>
            </a:r>
          </a:p>
          <a:p>
            <a:endParaRPr lang="en-US" dirty="0"/>
          </a:p>
          <a:p>
            <a:r>
              <a:rPr lang="en-US" dirty="0"/>
              <a:t>But it was not just large scale </a:t>
            </a:r>
            <a:r>
              <a:rPr lang="en-US" dirty="0" err="1"/>
              <a:t>ecrime</a:t>
            </a:r>
            <a:r>
              <a:rPr lang="en-US" dirty="0"/>
              <a:t> actors that also reflected this shift – North Korea starting using more LNK files as well</a:t>
            </a:r>
          </a:p>
          <a:p>
            <a:endParaRPr lang="en-US" dirty="0"/>
          </a:p>
        </p:txBody>
      </p:sp>
      <p:sp>
        <p:nvSpPr>
          <p:cNvPr id="4" name="Slide Number Placeholder 3"/>
          <p:cNvSpPr>
            <a:spLocks noGrp="1"/>
          </p:cNvSpPr>
          <p:nvPr>
            <p:ph type="sldNum" sz="quarter" idx="5"/>
          </p:nvPr>
        </p:nvSpPr>
        <p:spPr/>
        <p:txBody>
          <a:bodyPr/>
          <a:lstStyle/>
          <a:p>
            <a:fld id="{8547E1EE-0039-4797-B978-F453418260D1}" type="slidenum">
              <a:rPr lang="en-US" smtClean="0"/>
              <a:pPr/>
              <a:t>7</a:t>
            </a:fld>
            <a:endParaRPr lang="en-US"/>
          </a:p>
        </p:txBody>
      </p:sp>
    </p:spTree>
    <p:extLst>
      <p:ext uri="{BB962C8B-B14F-4D97-AF65-F5344CB8AC3E}">
        <p14:creationId xmlns:p14="http://schemas.microsoft.com/office/powerpoint/2010/main" val="2898506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0" i="0" dirty="0">
                <a:solidFill>
                  <a:srgbClr val="090516"/>
                </a:solidFill>
                <a:effectLst/>
                <a:latin typeface="Barlow" panose="020F0502020204030204" pitchFamily="34" charset="0"/>
              </a:rPr>
              <a:t>Files with the extension .</a:t>
            </a:r>
            <a:r>
              <a:rPr lang="en-US" b="0" i="0" dirty="0" err="1">
                <a:solidFill>
                  <a:srgbClr val="090516"/>
                </a:solidFill>
                <a:effectLst/>
                <a:latin typeface="Barlow" panose="020F0502020204030204" pitchFamily="34" charset="0"/>
              </a:rPr>
              <a:t>lnk</a:t>
            </a:r>
            <a:r>
              <a:rPr lang="en-US" b="0" i="0" dirty="0">
                <a:solidFill>
                  <a:srgbClr val="090516"/>
                </a:solidFill>
                <a:effectLst/>
                <a:latin typeface="Barlow" panose="020F0502020204030204" pitchFamily="34" charset="0"/>
              </a:rPr>
              <a:t> are officially known as </a:t>
            </a:r>
            <a:r>
              <a:rPr lang="en-US" b="1" i="0" u="sng" dirty="0">
                <a:solidFill>
                  <a:srgbClr val="0041AB"/>
                </a:solidFill>
                <a:effectLst/>
                <a:latin typeface="Barlow" pitchFamily="2" charset="77"/>
                <a:hlinkClick r:id="rId3"/>
              </a:rPr>
              <a:t>Shell Link Binary Files</a:t>
            </a:r>
            <a:r>
              <a:rPr lang="en-US" b="0" i="0" dirty="0">
                <a:solidFill>
                  <a:srgbClr val="090516"/>
                </a:solidFill>
                <a:effectLst/>
                <a:latin typeface="Barlow" pitchFamily="2" charset="77"/>
              </a:rPr>
              <a:t> </a:t>
            </a:r>
          </a:p>
          <a:p>
            <a:endParaRPr lang="en-US" b="0" i="0" dirty="0">
              <a:solidFill>
                <a:srgbClr val="090516"/>
              </a:solidFill>
              <a:effectLst/>
              <a:latin typeface="Barlow" pitchFamily="2" charset="77"/>
            </a:endParaRPr>
          </a:p>
          <a:p>
            <a:r>
              <a:rPr lang="en-US" b="0" i="0" dirty="0">
                <a:solidFill>
                  <a:srgbClr val="090516"/>
                </a:solidFill>
                <a:effectLst/>
                <a:latin typeface="Barlow" pitchFamily="2" charset="77"/>
              </a:rPr>
              <a:t> LNK files contain information that points a user’s interaction to another data object on the system. In many instances this is transparent to an end user. </a:t>
            </a:r>
          </a:p>
          <a:p>
            <a:endParaRPr lang="en-US" b="0" i="0" dirty="0">
              <a:solidFill>
                <a:srgbClr val="090516"/>
              </a:solidFill>
              <a:effectLst/>
              <a:latin typeface="Barlow" pitchFamily="2" charset="77"/>
            </a:endParaRPr>
          </a:p>
          <a:p>
            <a:r>
              <a:rPr lang="en-US" b="0" i="0" dirty="0">
                <a:solidFill>
                  <a:srgbClr val="090516"/>
                </a:solidFill>
                <a:effectLst/>
                <a:latin typeface="Barlow" pitchFamily="2" charset="77"/>
              </a:rPr>
              <a:t>A Windows user may click on the Edge Browser icon in the Start Menu and Edge opens. </a:t>
            </a:r>
          </a:p>
          <a:p>
            <a:endParaRPr lang="en-US" b="0" i="0" dirty="0">
              <a:solidFill>
                <a:srgbClr val="090516"/>
              </a:solidFill>
              <a:effectLst/>
              <a:latin typeface="Barlow" pitchFamily="2" charset="77"/>
            </a:endParaRPr>
          </a:p>
          <a:p>
            <a:r>
              <a:rPr lang="en-US" b="0" i="0" dirty="0">
                <a:solidFill>
                  <a:srgbClr val="090516"/>
                </a:solidFill>
                <a:effectLst/>
                <a:latin typeface="Barlow" pitchFamily="2" charset="77"/>
              </a:rPr>
              <a:t>What is not shown to the user is that they are executing an LNK file with properties that point to the actual Edge executable.</a:t>
            </a:r>
          </a:p>
          <a:p>
            <a:endParaRPr lang="en-US" b="0" i="0" dirty="0">
              <a:solidFill>
                <a:srgbClr val="090516"/>
              </a:solidFill>
              <a:effectLst/>
              <a:latin typeface="Barlow" pitchFamily="2" charset="77"/>
            </a:endParaRPr>
          </a:p>
          <a:p>
            <a:r>
              <a:rPr lang="en-US" b="0" i="0" dirty="0">
                <a:solidFill>
                  <a:srgbClr val="090516"/>
                </a:solidFill>
                <a:effectLst/>
                <a:latin typeface="Barlow" pitchFamily="2" charset="77"/>
              </a:rPr>
              <a:t>These files have a lot of flexibility for threat actors, but also are rich in forensic data for us as threat researchers to mine. </a:t>
            </a:r>
            <a:endParaRPr lang="en-US" dirty="0"/>
          </a:p>
        </p:txBody>
      </p:sp>
      <p:sp>
        <p:nvSpPr>
          <p:cNvPr id="4" name="Slide Number Placeholder 3"/>
          <p:cNvSpPr>
            <a:spLocks noGrp="1"/>
          </p:cNvSpPr>
          <p:nvPr>
            <p:ph type="sldNum" sz="quarter" idx="5"/>
          </p:nvPr>
        </p:nvSpPr>
        <p:spPr/>
        <p:txBody>
          <a:bodyPr/>
          <a:lstStyle/>
          <a:p>
            <a:fld id="{8547E1EE-0039-4797-B978-F453418260D1}" type="slidenum">
              <a:rPr lang="en-US" smtClean="0"/>
              <a:pPr/>
              <a:t>8</a:t>
            </a:fld>
            <a:endParaRPr lang="en-US"/>
          </a:p>
        </p:txBody>
      </p:sp>
    </p:spTree>
    <p:extLst>
      <p:ext uri="{BB962C8B-B14F-4D97-AF65-F5344CB8AC3E}">
        <p14:creationId xmlns:p14="http://schemas.microsoft.com/office/powerpoint/2010/main" val="2591085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LNKs often act as critical components of execution chains in malware delivery. </a:t>
            </a:r>
          </a:p>
          <a:p>
            <a:endParaRPr lang="en-US" dirty="0"/>
          </a:p>
          <a:p>
            <a:r>
              <a:rPr lang="en-US" dirty="0"/>
              <a:t>They may not be the most technically complex portions that `wow` reverse engineers, but they are a crucial part of gaining initial access for the threat actors, because they often act as the social engineering portion of the execution chain. </a:t>
            </a:r>
          </a:p>
          <a:p>
            <a:endParaRPr lang="en-US" dirty="0"/>
          </a:p>
          <a:p>
            <a:r>
              <a:rPr lang="en-US" dirty="0"/>
              <a:t>This is partly due to benign LNKs containing an icon of the application they are launching, so any icon (remote or local) can be used. </a:t>
            </a:r>
          </a:p>
          <a:p>
            <a:endParaRPr lang="en-US" dirty="0"/>
          </a:p>
          <a:p>
            <a:r>
              <a:rPr lang="en-US" dirty="0"/>
              <a:t>Add to that modification of the file name, and suddenly you have a file that may look benign to an average, even trained user. </a:t>
            </a:r>
          </a:p>
          <a:p>
            <a:endParaRPr lang="en-US" dirty="0"/>
          </a:p>
          <a:p>
            <a:r>
              <a:rPr lang="en-US" dirty="0"/>
              <a:t>So for many defenders, understanding LNK executions will happen and monitoring for them can be crucial for defensive efforts </a:t>
            </a:r>
          </a:p>
        </p:txBody>
      </p:sp>
      <p:sp>
        <p:nvSpPr>
          <p:cNvPr id="4" name="Slide Number Placeholder 3"/>
          <p:cNvSpPr>
            <a:spLocks noGrp="1"/>
          </p:cNvSpPr>
          <p:nvPr>
            <p:ph type="sldNum" sz="quarter" idx="5"/>
          </p:nvPr>
        </p:nvSpPr>
        <p:spPr/>
        <p:txBody>
          <a:bodyPr/>
          <a:lstStyle/>
          <a:p>
            <a:fld id="{8547E1EE-0039-4797-B978-F453418260D1}" type="slidenum">
              <a:rPr lang="en-US" smtClean="0"/>
              <a:pPr/>
              <a:t>9</a:t>
            </a:fld>
            <a:endParaRPr lang="en-US"/>
          </a:p>
        </p:txBody>
      </p:sp>
    </p:spTree>
    <p:extLst>
      <p:ext uri="{BB962C8B-B14F-4D97-AF65-F5344CB8AC3E}">
        <p14:creationId xmlns:p14="http://schemas.microsoft.com/office/powerpoint/2010/main" val="307435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olid Black + No Content">
  <p:cSld name="1_Solid Black + No Content">
    <p:bg>
      <p:bgPr>
        <a:solidFill>
          <a:schemeClr val="dk1"/>
        </a:solidFill>
        <a:effectLst/>
      </p:bgPr>
    </p:bg>
    <p:spTree>
      <p:nvGrpSpPr>
        <p:cNvPr id="1" name="Shape 94"/>
        <p:cNvGrpSpPr/>
        <p:nvPr/>
      </p:nvGrpSpPr>
      <p:grpSpPr>
        <a:xfrm>
          <a:off x="0" y="0"/>
          <a:ext cx="0" cy="0"/>
          <a:chOff x="0" y="0"/>
          <a:chExt cx="0" cy="0"/>
        </a:xfrm>
      </p:grpSpPr>
      <p:pic>
        <p:nvPicPr>
          <p:cNvPr id="95" name="Google Shape;95;p46" descr="A person sitting at a desk&#10;&#10;Description automatically generated with low confidence"/>
          <p:cNvPicPr preferRelativeResize="0"/>
          <p:nvPr/>
        </p:nvPicPr>
        <p:blipFill rotWithShape="1">
          <a:blip r:embed="rId2">
            <a:alphaModFix/>
          </a:blip>
          <a:srcRect/>
          <a:stretch/>
        </p:blipFill>
        <p:spPr>
          <a:xfrm>
            <a:off x="0" y="0"/>
            <a:ext cx="12192000" cy="6881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id Black + No Content">
  <p:cSld name="Solid Black + No Content">
    <p:bg>
      <p:bgPr>
        <a:solidFill>
          <a:schemeClr val="dk1"/>
        </a:solidFill>
        <a:effectLst/>
      </p:bgPr>
    </p:bg>
    <p:spTree>
      <p:nvGrpSpPr>
        <p:cNvPr id="1" name="Shape 9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otect 2023 - Break the Attack Chain" type="blank">
  <p:cSld name="Protect 2023 - Break the Attack Chain">
    <p:bg>
      <p:bgPr>
        <a:solidFill>
          <a:schemeClr val="dk1"/>
        </a:solidFill>
        <a:effectLst/>
      </p:bgPr>
    </p:bg>
    <p:spTree>
      <p:nvGrpSpPr>
        <p:cNvPr id="1" name="Shape 15"/>
        <p:cNvGrpSpPr/>
        <p:nvPr/>
      </p:nvGrpSpPr>
      <p:grpSpPr>
        <a:xfrm>
          <a:off x="0" y="0"/>
          <a:ext cx="0" cy="0"/>
          <a:chOff x="0" y="0"/>
          <a:chExt cx="0" cy="0"/>
        </a:xfrm>
      </p:grpSpPr>
      <p:pic>
        <p:nvPicPr>
          <p:cNvPr id="16" name="Google Shape;16;p34" descr="A blue text on a black background&#10;&#10;Description automatically generated with low confidence"/>
          <p:cNvPicPr preferRelativeResize="0"/>
          <p:nvPr/>
        </p:nvPicPr>
        <p:blipFill rotWithShape="1">
          <a:blip r:embed="rId2">
            <a:alphaModFix/>
          </a:blip>
          <a:srcRect/>
          <a:stretch/>
        </p:blipFill>
        <p:spPr>
          <a:xfrm>
            <a:off x="-15596" y="0"/>
            <a:ext cx="12223190" cy="6858000"/>
          </a:xfrm>
          <a:prstGeom prst="rect">
            <a:avLst/>
          </a:prstGeom>
          <a:noFill/>
          <a:ln>
            <a:noFill/>
          </a:ln>
        </p:spPr>
      </p:pic>
      <p:pic>
        <p:nvPicPr>
          <p:cNvPr id="17" name="Google Shape;17;p34"/>
          <p:cNvPicPr preferRelativeResize="0"/>
          <p:nvPr/>
        </p:nvPicPr>
        <p:blipFill rotWithShape="1">
          <a:blip r:embed="rId3">
            <a:alphaModFix/>
          </a:blip>
          <a:srcRect/>
          <a:stretch/>
        </p:blipFill>
        <p:spPr>
          <a:xfrm>
            <a:off x="5661660" y="6355570"/>
            <a:ext cx="868680" cy="298971"/>
          </a:xfrm>
          <a:prstGeom prst="rect">
            <a:avLst/>
          </a:prstGeom>
          <a:noFill/>
          <a:ln>
            <a:noFill/>
          </a:ln>
        </p:spPr>
      </p:pic>
    </p:spTree>
    <p:extLst>
      <p:ext uri="{BB962C8B-B14F-4D97-AF65-F5344CB8AC3E}">
        <p14:creationId xmlns:p14="http://schemas.microsoft.com/office/powerpoint/2010/main" val="2239368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18"/>
        <p:cNvGrpSpPr/>
        <p:nvPr/>
      </p:nvGrpSpPr>
      <p:grpSpPr>
        <a:xfrm>
          <a:off x="0" y="0"/>
          <a:ext cx="0" cy="0"/>
          <a:chOff x="0" y="0"/>
          <a:chExt cx="0" cy="0"/>
        </a:xfrm>
      </p:grpSpPr>
      <p:pic>
        <p:nvPicPr>
          <p:cNvPr id="19" name="Google Shape;19;p35" descr="A picture containing darkness, light, night&#10;&#10;Description automatically generated"/>
          <p:cNvPicPr preferRelativeResize="0"/>
          <p:nvPr/>
        </p:nvPicPr>
        <p:blipFill rotWithShape="1">
          <a:blip r:embed="rId2">
            <a:alphaModFix/>
          </a:blip>
          <a:srcRect/>
          <a:stretch/>
        </p:blipFill>
        <p:spPr>
          <a:xfrm>
            <a:off x="0" y="9524"/>
            <a:ext cx="12208982" cy="6848475"/>
          </a:xfrm>
          <a:prstGeom prst="rect">
            <a:avLst/>
          </a:prstGeom>
          <a:noFill/>
          <a:ln>
            <a:noFill/>
          </a:ln>
        </p:spPr>
      </p:pic>
      <p:sp>
        <p:nvSpPr>
          <p:cNvPr id="20" name="Google Shape;20;p35"/>
          <p:cNvSpPr txBox="1">
            <a:spLocks noGrp="1"/>
          </p:cNvSpPr>
          <p:nvPr>
            <p:ph type="ctrTitle"/>
          </p:nvPr>
        </p:nvSpPr>
        <p:spPr>
          <a:xfrm>
            <a:off x="1524000" y="1409077"/>
            <a:ext cx="9144000" cy="2250786"/>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4800"/>
              <a:buFont typeface="Arial"/>
              <a:buNone/>
              <a:defRPr sz="48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5"/>
          <p:cNvSpPr txBox="1">
            <a:spLocks noGrp="1"/>
          </p:cNvSpPr>
          <p:nvPr>
            <p:ph type="subTitle" idx="1"/>
          </p:nvPr>
        </p:nvSpPr>
        <p:spPr>
          <a:xfrm>
            <a:off x="1524000" y="367698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 name="Google Shape;22;p35" descr="A blue and white text on a black background&#10;&#10;Description automatically generated with medium confidence"/>
          <p:cNvPicPr preferRelativeResize="0"/>
          <p:nvPr/>
        </p:nvPicPr>
        <p:blipFill rotWithShape="1">
          <a:blip r:embed="rId3">
            <a:alphaModFix/>
          </a:blip>
          <a:srcRect/>
          <a:stretch/>
        </p:blipFill>
        <p:spPr>
          <a:xfrm>
            <a:off x="412019" y="417286"/>
            <a:ext cx="3035300" cy="1504059"/>
          </a:xfrm>
          <a:prstGeom prst="rect">
            <a:avLst/>
          </a:prstGeom>
          <a:noFill/>
          <a:ln>
            <a:noFill/>
          </a:ln>
        </p:spPr>
      </p:pic>
    </p:spTree>
    <p:extLst>
      <p:ext uri="{BB962C8B-B14F-4D97-AF65-F5344CB8AC3E}">
        <p14:creationId xmlns:p14="http://schemas.microsoft.com/office/powerpoint/2010/main" val="3105230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 Solid Black">
  <p:cSld name="Title + Subtitle + Solid Black">
    <p:bg>
      <p:bgPr>
        <a:solidFill>
          <a:schemeClr val="dk1"/>
        </a:solidFill>
        <a:effectLst/>
      </p:bgPr>
    </p:bg>
    <p:spTree>
      <p:nvGrpSpPr>
        <p:cNvPr id="1" name="Shape 77"/>
        <p:cNvGrpSpPr/>
        <p:nvPr/>
      </p:nvGrpSpPr>
      <p:grpSpPr>
        <a:xfrm>
          <a:off x="0" y="0"/>
          <a:ext cx="0" cy="0"/>
          <a:chOff x="0" y="0"/>
          <a:chExt cx="0" cy="0"/>
        </a:xfrm>
      </p:grpSpPr>
      <p:sp>
        <p:nvSpPr>
          <p:cNvPr id="78" name="Google Shape;78;p44"/>
          <p:cNvSpPr txBox="1"/>
          <p:nvPr/>
        </p:nvSpPr>
        <p:spPr>
          <a:xfrm>
            <a:off x="10556875" y="6356350"/>
            <a:ext cx="10191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750">
                <a:solidFill>
                  <a:srgbClr val="B2B1B2"/>
                </a:solidFill>
                <a:latin typeface="Arial"/>
                <a:ea typeface="Arial"/>
                <a:cs typeface="Arial"/>
                <a:sym typeface="Arial"/>
              </a:rPr>
              <a:t>PROTECT 2023</a:t>
            </a:r>
            <a:endParaRPr/>
          </a:p>
        </p:txBody>
      </p:sp>
      <p:sp>
        <p:nvSpPr>
          <p:cNvPr id="79" name="Google Shape;79;p44"/>
          <p:cNvSpPr txBox="1">
            <a:spLocks noGrp="1"/>
          </p:cNvSpPr>
          <p:nvPr>
            <p:ph type="sldNum" idx="12"/>
          </p:nvPr>
        </p:nvSpPr>
        <p:spPr>
          <a:xfrm>
            <a:off x="11560175" y="6356350"/>
            <a:ext cx="36664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750">
                <a:solidFill>
                  <a:srgbClr val="B2B1B2"/>
                </a:solidFill>
                <a:latin typeface="Arial"/>
                <a:ea typeface="Arial"/>
                <a:cs typeface="Arial"/>
                <a:sym typeface="Arial"/>
              </a:defRPr>
            </a:lvl1pPr>
            <a:lvl2pPr marL="0" lvl="1" indent="0" algn="r">
              <a:spcBef>
                <a:spcPts val="0"/>
              </a:spcBef>
              <a:buNone/>
              <a:defRPr sz="750">
                <a:solidFill>
                  <a:srgbClr val="B2B1B2"/>
                </a:solidFill>
                <a:latin typeface="Arial"/>
                <a:ea typeface="Arial"/>
                <a:cs typeface="Arial"/>
                <a:sym typeface="Arial"/>
              </a:defRPr>
            </a:lvl2pPr>
            <a:lvl3pPr marL="0" lvl="2" indent="0" algn="r">
              <a:spcBef>
                <a:spcPts val="0"/>
              </a:spcBef>
              <a:buNone/>
              <a:defRPr sz="750">
                <a:solidFill>
                  <a:srgbClr val="B2B1B2"/>
                </a:solidFill>
                <a:latin typeface="Arial"/>
                <a:ea typeface="Arial"/>
                <a:cs typeface="Arial"/>
                <a:sym typeface="Arial"/>
              </a:defRPr>
            </a:lvl3pPr>
            <a:lvl4pPr marL="0" lvl="3" indent="0" algn="r">
              <a:spcBef>
                <a:spcPts val="0"/>
              </a:spcBef>
              <a:buNone/>
              <a:defRPr sz="750">
                <a:solidFill>
                  <a:srgbClr val="B2B1B2"/>
                </a:solidFill>
                <a:latin typeface="Arial"/>
                <a:ea typeface="Arial"/>
                <a:cs typeface="Arial"/>
                <a:sym typeface="Arial"/>
              </a:defRPr>
            </a:lvl4pPr>
            <a:lvl5pPr marL="0" lvl="4" indent="0" algn="r">
              <a:spcBef>
                <a:spcPts val="0"/>
              </a:spcBef>
              <a:buNone/>
              <a:defRPr sz="750">
                <a:solidFill>
                  <a:srgbClr val="B2B1B2"/>
                </a:solidFill>
                <a:latin typeface="Arial"/>
                <a:ea typeface="Arial"/>
                <a:cs typeface="Arial"/>
                <a:sym typeface="Arial"/>
              </a:defRPr>
            </a:lvl5pPr>
            <a:lvl6pPr marL="0" lvl="5" indent="0" algn="r">
              <a:spcBef>
                <a:spcPts val="0"/>
              </a:spcBef>
              <a:buNone/>
              <a:defRPr sz="750">
                <a:solidFill>
                  <a:srgbClr val="B2B1B2"/>
                </a:solidFill>
                <a:latin typeface="Arial"/>
                <a:ea typeface="Arial"/>
                <a:cs typeface="Arial"/>
                <a:sym typeface="Arial"/>
              </a:defRPr>
            </a:lvl6pPr>
            <a:lvl7pPr marL="0" lvl="6" indent="0" algn="r">
              <a:spcBef>
                <a:spcPts val="0"/>
              </a:spcBef>
              <a:buNone/>
              <a:defRPr sz="750">
                <a:solidFill>
                  <a:srgbClr val="B2B1B2"/>
                </a:solidFill>
                <a:latin typeface="Arial"/>
                <a:ea typeface="Arial"/>
                <a:cs typeface="Arial"/>
                <a:sym typeface="Arial"/>
              </a:defRPr>
            </a:lvl7pPr>
            <a:lvl8pPr marL="0" lvl="7" indent="0" algn="r">
              <a:spcBef>
                <a:spcPts val="0"/>
              </a:spcBef>
              <a:buNone/>
              <a:defRPr sz="750">
                <a:solidFill>
                  <a:srgbClr val="B2B1B2"/>
                </a:solidFill>
                <a:latin typeface="Arial"/>
                <a:ea typeface="Arial"/>
                <a:cs typeface="Arial"/>
                <a:sym typeface="Arial"/>
              </a:defRPr>
            </a:lvl8pPr>
            <a:lvl9pPr marL="0" lvl="8" indent="0" algn="r">
              <a:spcBef>
                <a:spcPts val="0"/>
              </a:spcBef>
              <a:buNone/>
              <a:defRPr sz="750">
                <a:solidFill>
                  <a:srgbClr val="B2B1B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44"/>
          <p:cNvPicPr preferRelativeResize="0"/>
          <p:nvPr/>
        </p:nvPicPr>
        <p:blipFill rotWithShape="1">
          <a:blip r:embed="rId2">
            <a:alphaModFix/>
          </a:blip>
          <a:srcRect t="65703"/>
          <a:stretch/>
        </p:blipFill>
        <p:spPr>
          <a:xfrm>
            <a:off x="537820" y="-1"/>
            <a:ext cx="825500" cy="326681"/>
          </a:xfrm>
          <a:prstGeom prst="rect">
            <a:avLst/>
          </a:prstGeom>
          <a:noFill/>
          <a:ln>
            <a:noFill/>
          </a:ln>
        </p:spPr>
      </p:pic>
      <p:sp>
        <p:nvSpPr>
          <p:cNvPr id="81" name="Google Shape;81;p44"/>
          <p:cNvSpPr txBox="1"/>
          <p:nvPr/>
        </p:nvSpPr>
        <p:spPr>
          <a:xfrm>
            <a:off x="863253" y="2736629"/>
            <a:ext cx="3671170" cy="2110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500"/>
              <a:buFont typeface="Arial"/>
              <a:buNone/>
            </a:pPr>
            <a:endParaRPr sz="1500">
              <a:solidFill>
                <a:schemeClr val="lt1"/>
              </a:solidFill>
              <a:latin typeface="Arial"/>
              <a:ea typeface="Arial"/>
              <a:cs typeface="Arial"/>
              <a:sym typeface="Arial"/>
            </a:endParaRPr>
          </a:p>
        </p:txBody>
      </p:sp>
      <p:sp>
        <p:nvSpPr>
          <p:cNvPr id="82" name="Google Shape;82;p44"/>
          <p:cNvSpPr txBox="1">
            <a:spLocks noGrp="1"/>
          </p:cNvSpPr>
          <p:nvPr>
            <p:ph type="title"/>
          </p:nvPr>
        </p:nvSpPr>
        <p:spPr>
          <a:xfrm>
            <a:off x="435864" y="452946"/>
            <a:ext cx="10917936" cy="36512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Arial"/>
              <a:buNone/>
              <a:defRPr sz="24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44"/>
          <p:cNvPicPr preferRelativeResize="0"/>
          <p:nvPr/>
        </p:nvPicPr>
        <p:blipFill rotWithShape="1">
          <a:blip r:embed="rId3">
            <a:alphaModFix/>
          </a:blip>
          <a:srcRect/>
          <a:stretch/>
        </p:blipFill>
        <p:spPr>
          <a:xfrm>
            <a:off x="5661660" y="6355570"/>
            <a:ext cx="868680" cy="298971"/>
          </a:xfrm>
          <a:prstGeom prst="rect">
            <a:avLst/>
          </a:prstGeom>
          <a:noFill/>
          <a:ln>
            <a:noFill/>
          </a:ln>
        </p:spPr>
      </p:pic>
      <p:sp>
        <p:nvSpPr>
          <p:cNvPr id="84" name="Google Shape;84;p44"/>
          <p:cNvSpPr txBox="1">
            <a:spLocks noGrp="1"/>
          </p:cNvSpPr>
          <p:nvPr>
            <p:ph type="body" idx="1"/>
          </p:nvPr>
        </p:nvSpPr>
        <p:spPr>
          <a:xfrm>
            <a:off x="435863" y="837322"/>
            <a:ext cx="10917936" cy="45294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C8C8C8"/>
              </a:buClr>
              <a:buSzPts val="1600"/>
              <a:buNone/>
              <a:defRPr sz="1600">
                <a:solidFill>
                  <a:srgbClr val="C8C8C8"/>
                </a:solidFill>
                <a:latin typeface="Arial"/>
                <a:ea typeface="Arial"/>
                <a:cs typeface="Arial"/>
                <a:sym typeface="Arial"/>
              </a:defRPr>
            </a:lvl1pPr>
            <a:lvl2pPr marL="914400" lvl="1" indent="-228600" algn="l">
              <a:lnSpc>
                <a:spcPct val="90000"/>
              </a:lnSpc>
              <a:spcBef>
                <a:spcPts val="500"/>
              </a:spcBef>
              <a:spcAft>
                <a:spcPts val="0"/>
              </a:spcAft>
              <a:buClr>
                <a:schemeClr val="lt1"/>
              </a:buClr>
              <a:buSzPts val="2400"/>
              <a:buNone/>
              <a:defRPr>
                <a:solidFill>
                  <a:schemeClr val="lt1"/>
                </a:solidFill>
                <a:latin typeface="Arial"/>
                <a:ea typeface="Arial"/>
                <a:cs typeface="Arial"/>
                <a:sym typeface="Arial"/>
              </a:defRPr>
            </a:lvl2pPr>
            <a:lvl3pPr marL="1371600" lvl="2" indent="-228600" algn="l">
              <a:lnSpc>
                <a:spcPct val="90000"/>
              </a:lnSpc>
              <a:spcBef>
                <a:spcPts val="500"/>
              </a:spcBef>
              <a:spcAft>
                <a:spcPts val="0"/>
              </a:spcAft>
              <a:buClr>
                <a:schemeClr val="lt1"/>
              </a:buClr>
              <a:buSzPts val="2000"/>
              <a:buNone/>
              <a:defRPr>
                <a:solidFill>
                  <a:schemeClr val="lt1"/>
                </a:solidFill>
                <a:latin typeface="Arial"/>
                <a:ea typeface="Arial"/>
                <a:cs typeface="Arial"/>
                <a:sym typeface="Arial"/>
              </a:defRPr>
            </a:lvl3pPr>
            <a:lvl4pPr marL="1828800" lvl="3" indent="-228600" algn="l">
              <a:lnSpc>
                <a:spcPct val="90000"/>
              </a:lnSpc>
              <a:spcBef>
                <a:spcPts val="500"/>
              </a:spcBef>
              <a:spcAft>
                <a:spcPts val="0"/>
              </a:spcAft>
              <a:buClr>
                <a:schemeClr val="lt1"/>
              </a:buClr>
              <a:buSzPts val="1800"/>
              <a:buNone/>
              <a:defRPr>
                <a:solidFill>
                  <a:schemeClr val="lt1"/>
                </a:solidFill>
                <a:latin typeface="Arial"/>
                <a:ea typeface="Arial"/>
                <a:cs typeface="Arial"/>
                <a:sym typeface="Arial"/>
              </a:defRPr>
            </a:lvl4pPr>
            <a:lvl5pPr marL="2286000" lvl="4" indent="-228600" algn="l">
              <a:lnSpc>
                <a:spcPct val="90000"/>
              </a:lnSpc>
              <a:spcBef>
                <a:spcPts val="500"/>
              </a:spcBef>
              <a:spcAft>
                <a:spcPts val="0"/>
              </a:spcAft>
              <a:buClr>
                <a:schemeClr val="lt1"/>
              </a:buClr>
              <a:buSzPts val="1800"/>
              <a:buNone/>
              <a:defRPr>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94016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ull Page">
    <p:bg>
      <p:bgRef idx="1001">
        <a:schemeClr val="bg1"/>
      </p:bgRef>
    </p:bg>
    <p:spTree>
      <p:nvGrpSpPr>
        <p:cNvPr id="1" name=""/>
        <p:cNvGrpSpPr/>
        <p:nvPr/>
      </p:nvGrpSpPr>
      <p:grpSpPr>
        <a:xfrm>
          <a:off x="0" y="0"/>
          <a:ext cx="0" cy="0"/>
          <a:chOff x="0" y="0"/>
          <a:chExt cx="0" cy="0"/>
        </a:xfrm>
      </p:grpSpPr>
      <p:sp>
        <p:nvSpPr>
          <p:cNvPr id="18" name="Title Placeholder 1">
            <a:extLst>
              <a:ext uri="{FF2B5EF4-FFF2-40B4-BE49-F238E27FC236}">
                <a16:creationId xmlns:a16="http://schemas.microsoft.com/office/drawing/2014/main" id="{EA74CDED-A952-61CD-9257-3EBF26D5412C}"/>
              </a:ext>
            </a:extLst>
          </p:cNvPr>
          <p:cNvSpPr>
            <a:spLocks noGrp="1"/>
          </p:cNvSpPr>
          <p:nvPr>
            <p:ph type="title"/>
          </p:nvPr>
        </p:nvSpPr>
        <p:spPr>
          <a:xfrm>
            <a:off x="609442" y="3"/>
            <a:ext cx="10969943" cy="1227115"/>
          </a:xfrm>
          <a:prstGeom prst="rect">
            <a:avLst/>
          </a:prstGeom>
        </p:spPr>
        <p:txBody>
          <a:bodyPr vert="horz" lIns="0" tIns="0" rIns="0" bIns="0" rtlCol="0" anchor="b" anchorCtr="0">
            <a:noAutofit/>
          </a:bodyPr>
          <a:lstStyle>
            <a:lvl1pPr>
              <a:defRPr b="1">
                <a:latin typeface="Arial" panose="020B0604020202020204" pitchFamily="34" charset="0"/>
                <a:cs typeface="Arial" panose="020B0604020202020204" pitchFamily="34" charset="0"/>
              </a:defRPr>
            </a:lvl1pPr>
          </a:lstStyle>
          <a:p>
            <a:r>
              <a:rPr lang="en-US"/>
              <a:t>Click to edit Master title style</a:t>
            </a:r>
          </a:p>
        </p:txBody>
      </p:sp>
      <p:sp>
        <p:nvSpPr>
          <p:cNvPr id="24" name="Content Placeholder 2">
            <a:extLst>
              <a:ext uri="{FF2B5EF4-FFF2-40B4-BE49-F238E27FC236}">
                <a16:creationId xmlns:a16="http://schemas.microsoft.com/office/drawing/2014/main" id="{40F11BC4-A070-F9C6-FD19-7FF4B10DDCE7}"/>
              </a:ext>
            </a:extLst>
          </p:cNvPr>
          <p:cNvSpPr>
            <a:spLocks noGrp="1"/>
          </p:cNvSpPr>
          <p:nvPr>
            <p:ph sz="half" idx="10"/>
          </p:nvPr>
        </p:nvSpPr>
        <p:spPr>
          <a:xfrm>
            <a:off x="609441" y="1560491"/>
            <a:ext cx="10969933" cy="4351338"/>
          </a:xfrm>
        </p:spPr>
        <p:txBody>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44D819F5-9278-6E2F-A5F4-F01E6063CC3C}"/>
              </a:ext>
            </a:extLst>
          </p:cNvPr>
          <p:cNvSpPr/>
          <p:nvPr userDrawn="1"/>
        </p:nvSpPr>
        <p:spPr>
          <a:xfrm>
            <a:off x="609440" y="1253808"/>
            <a:ext cx="4899660" cy="45719"/>
          </a:xfrm>
          <a:prstGeom prst="rect">
            <a:avLst/>
          </a:prstGeom>
          <a:blipFill>
            <a:blip r:embed="rId2" cstate="screen">
              <a:extLst>
                <a:ext uri="{28A0092B-C50C-407E-A947-70E740481C1C}">
                  <a14:useLocalDpi xmlns:a14="http://schemas.microsoft.com/office/drawing/2010/main"/>
                </a:ext>
              </a:extLst>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799" err="1"/>
          </a:p>
        </p:txBody>
      </p:sp>
    </p:spTree>
    <p:extLst>
      <p:ext uri="{BB962C8B-B14F-4D97-AF65-F5344CB8AC3E}">
        <p14:creationId xmlns:p14="http://schemas.microsoft.com/office/powerpoint/2010/main" val="214618366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ransition Slide Option 1">
  <p:cSld name="Transition Slide Option 1">
    <p:bg>
      <p:bgPr>
        <a:solidFill>
          <a:schemeClr val="dk1"/>
        </a:solidFill>
        <a:effectLst/>
      </p:bgPr>
    </p:bg>
    <p:spTree>
      <p:nvGrpSpPr>
        <p:cNvPr id="1" name="Shape 27"/>
        <p:cNvGrpSpPr/>
        <p:nvPr/>
      </p:nvGrpSpPr>
      <p:grpSpPr>
        <a:xfrm>
          <a:off x="0" y="0"/>
          <a:ext cx="0" cy="0"/>
          <a:chOff x="0" y="0"/>
          <a:chExt cx="0" cy="0"/>
        </a:xfrm>
      </p:grpSpPr>
      <p:pic>
        <p:nvPicPr>
          <p:cNvPr id="28" name="Google Shape;28;p37" descr="A picture containing light, screenshot, lighting, night&#10;&#10;Description automatically generated"/>
          <p:cNvPicPr preferRelativeResize="0"/>
          <p:nvPr/>
        </p:nvPicPr>
        <p:blipFill rotWithShape="1">
          <a:blip r:embed="rId2">
            <a:alphaModFix/>
          </a:blip>
          <a:srcRect l="23232" t="15253" r="28756" b="13061"/>
          <a:stretch/>
        </p:blipFill>
        <p:spPr>
          <a:xfrm>
            <a:off x="-1" y="1"/>
            <a:ext cx="12192001" cy="6858000"/>
          </a:xfrm>
          <a:prstGeom prst="rect">
            <a:avLst/>
          </a:prstGeom>
          <a:noFill/>
          <a:ln>
            <a:noFill/>
          </a:ln>
        </p:spPr>
      </p:pic>
      <p:sp>
        <p:nvSpPr>
          <p:cNvPr id="29" name="Google Shape;29;p37"/>
          <p:cNvSpPr txBox="1">
            <a:spLocks noGrp="1"/>
          </p:cNvSpPr>
          <p:nvPr>
            <p:ph type="ctrTitle"/>
          </p:nvPr>
        </p:nvSpPr>
        <p:spPr>
          <a:xfrm>
            <a:off x="1524000" y="1470037"/>
            <a:ext cx="9144000" cy="280261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4800"/>
              <a:buFont typeface="Arial"/>
              <a:buNone/>
              <a:defRPr sz="48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7"/>
          <p:cNvSpPr txBox="1">
            <a:spLocks noGrp="1"/>
          </p:cNvSpPr>
          <p:nvPr>
            <p:ph type="subTitle" idx="1"/>
          </p:nvPr>
        </p:nvSpPr>
        <p:spPr>
          <a:xfrm>
            <a:off x="1524000" y="4272647"/>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37"/>
          <p:cNvSpPr txBox="1"/>
          <p:nvPr/>
        </p:nvSpPr>
        <p:spPr>
          <a:xfrm>
            <a:off x="1524000" y="2001541"/>
            <a:ext cx="9144000" cy="2250786"/>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4800"/>
              <a:buFont typeface="Arial"/>
              <a:buNone/>
            </a:pPr>
            <a:endParaRPr sz="4800" b="1">
              <a:solidFill>
                <a:schemeClr val="lt1"/>
              </a:solidFill>
              <a:latin typeface="Arial"/>
              <a:ea typeface="Arial"/>
              <a:cs typeface="Arial"/>
              <a:sym typeface="Arial"/>
            </a:endParaRPr>
          </a:p>
        </p:txBody>
      </p:sp>
      <p:pic>
        <p:nvPicPr>
          <p:cNvPr id="32" name="Google Shape;32;p37"/>
          <p:cNvPicPr preferRelativeResize="0"/>
          <p:nvPr/>
        </p:nvPicPr>
        <p:blipFill rotWithShape="1">
          <a:blip r:embed="rId3">
            <a:alphaModFix/>
          </a:blip>
          <a:srcRect/>
          <a:stretch/>
        </p:blipFill>
        <p:spPr>
          <a:xfrm>
            <a:off x="5661660" y="6355570"/>
            <a:ext cx="868680" cy="298971"/>
          </a:xfrm>
          <a:prstGeom prst="rect">
            <a:avLst/>
          </a:prstGeom>
          <a:noFill/>
          <a:ln>
            <a:noFill/>
          </a:ln>
        </p:spPr>
      </p:pic>
    </p:spTree>
    <p:extLst>
      <p:ext uri="{BB962C8B-B14F-4D97-AF65-F5344CB8AC3E}">
        <p14:creationId xmlns:p14="http://schemas.microsoft.com/office/powerpoint/2010/main" val="3009032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Why Focus on This?</a:t>
            </a: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615F3D3-912F-24FD-5C5F-6260F26E700E}"/>
              </a:ext>
            </a:extLst>
          </p:cNvPr>
          <p:cNvPicPr>
            <a:picLocks noChangeAspect="1"/>
          </p:cNvPicPr>
          <p:nvPr/>
        </p:nvPicPr>
        <p:blipFill rotWithShape="1">
          <a:blip r:embed="rId4"/>
          <a:srcRect l="6297" t="11251" r="12271" b="13913"/>
          <a:stretch/>
        </p:blipFill>
        <p:spPr>
          <a:xfrm>
            <a:off x="935468" y="1360699"/>
            <a:ext cx="10317892" cy="4827638"/>
          </a:xfrm>
          <a:prstGeom prst="rect">
            <a:avLst/>
          </a:prstGeom>
        </p:spPr>
      </p:pic>
    </p:spTree>
    <p:extLst>
      <p:ext uri="{BB962C8B-B14F-4D97-AF65-F5344CB8AC3E}">
        <p14:creationId xmlns:p14="http://schemas.microsoft.com/office/powerpoint/2010/main" val="1457618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4"/>
          <p:cNvSpPr txBox="1">
            <a:spLocks noGrp="1"/>
          </p:cNvSpPr>
          <p:nvPr>
            <p:ph type="ctrTitle"/>
          </p:nvPr>
        </p:nvSpPr>
        <p:spPr>
          <a:xfrm>
            <a:off x="1524000" y="1470037"/>
            <a:ext cx="9144000" cy="280261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800"/>
              <a:buFont typeface="Arial"/>
              <a:buNone/>
            </a:pPr>
            <a:r>
              <a:rPr lang="en-US" dirty="0"/>
              <a:t>First Contestant</a:t>
            </a:r>
            <a:endParaRPr dirty="0"/>
          </a:p>
        </p:txBody>
      </p:sp>
      <p:sp>
        <p:nvSpPr>
          <p:cNvPr id="169" name="Google Shape;169;p4"/>
          <p:cNvSpPr txBox="1">
            <a:spLocks noGrp="1"/>
          </p:cNvSpPr>
          <p:nvPr>
            <p:ph type="subTitle" idx="1"/>
          </p:nvPr>
        </p:nvSpPr>
        <p:spPr>
          <a:xfrm>
            <a:off x="1524000" y="4272647"/>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000"/>
              <a:buNone/>
            </a:pPr>
            <a:r>
              <a:rPr lang="en-US" dirty="0"/>
              <a:t>TA444</a:t>
            </a:r>
            <a:endParaRPr dirty="0"/>
          </a:p>
        </p:txBody>
      </p:sp>
    </p:spTree>
    <p:extLst>
      <p:ext uri="{BB962C8B-B14F-4D97-AF65-F5344CB8AC3E}">
        <p14:creationId xmlns:p14="http://schemas.microsoft.com/office/powerpoint/2010/main" val="28553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0D1027-CE86-D0BB-A7E8-41D5118AF207}"/>
              </a:ext>
            </a:extLst>
          </p:cNvPr>
          <p:cNvSpPr>
            <a:spLocks noGrp="1"/>
          </p:cNvSpPr>
          <p:nvPr>
            <p:ph type="title"/>
          </p:nvPr>
        </p:nvSpPr>
        <p:spPr/>
        <p:txBody>
          <a:bodyPr/>
          <a:lstStyle/>
          <a:p>
            <a:r>
              <a:rPr lang="en-US" dirty="0">
                <a:solidFill>
                  <a:schemeClr val="tx1"/>
                </a:solidFill>
              </a:rPr>
              <a:t>TA444</a:t>
            </a:r>
          </a:p>
        </p:txBody>
      </p:sp>
      <p:sp>
        <p:nvSpPr>
          <p:cNvPr id="2" name="Text Placeholder 15">
            <a:extLst>
              <a:ext uri="{FF2B5EF4-FFF2-40B4-BE49-F238E27FC236}">
                <a16:creationId xmlns:a16="http://schemas.microsoft.com/office/drawing/2014/main" id="{8AA9CA5D-F2BA-66BA-83C3-3782CAD47BE5}"/>
              </a:ext>
            </a:extLst>
          </p:cNvPr>
          <p:cNvSpPr txBox="1">
            <a:spLocks/>
          </p:cNvSpPr>
          <p:nvPr/>
        </p:nvSpPr>
        <p:spPr>
          <a:xfrm>
            <a:off x="608011" y="3682310"/>
            <a:ext cx="3520440" cy="548497"/>
          </a:xfrm>
          <a:prstGeom prst="rect">
            <a:avLst/>
          </a:prstGeom>
          <a:solidFill>
            <a:srgbClr val="0070C0"/>
          </a:solidFill>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99" b="1" dirty="0"/>
              <a:t>Tactics</a:t>
            </a:r>
          </a:p>
        </p:txBody>
      </p:sp>
      <p:sp>
        <p:nvSpPr>
          <p:cNvPr id="4" name="Text Placeholder 17">
            <a:extLst>
              <a:ext uri="{FF2B5EF4-FFF2-40B4-BE49-F238E27FC236}">
                <a16:creationId xmlns:a16="http://schemas.microsoft.com/office/drawing/2014/main" id="{1CE4904D-8FE6-2A75-8172-651C454DD71A}"/>
              </a:ext>
            </a:extLst>
          </p:cNvPr>
          <p:cNvSpPr txBox="1">
            <a:spLocks/>
          </p:cNvSpPr>
          <p:nvPr/>
        </p:nvSpPr>
        <p:spPr>
          <a:xfrm>
            <a:off x="4332765" y="3682307"/>
            <a:ext cx="3520440" cy="548497"/>
          </a:xfrm>
          <a:prstGeom prst="rect">
            <a:avLst/>
          </a:prstGeom>
          <a:solidFill>
            <a:srgbClr val="00BE88"/>
          </a:solidFill>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Targets</a:t>
            </a:r>
          </a:p>
        </p:txBody>
      </p:sp>
      <p:sp>
        <p:nvSpPr>
          <p:cNvPr id="8" name="Text Placeholder 19">
            <a:extLst>
              <a:ext uri="{FF2B5EF4-FFF2-40B4-BE49-F238E27FC236}">
                <a16:creationId xmlns:a16="http://schemas.microsoft.com/office/drawing/2014/main" id="{B142D5AA-350E-DD2E-000E-F9597757F9C8}"/>
              </a:ext>
            </a:extLst>
          </p:cNvPr>
          <p:cNvSpPr txBox="1">
            <a:spLocks/>
          </p:cNvSpPr>
          <p:nvPr/>
        </p:nvSpPr>
        <p:spPr>
          <a:xfrm>
            <a:off x="8057516" y="3682307"/>
            <a:ext cx="3520440" cy="548497"/>
          </a:xfrm>
          <a:prstGeom prst="rect">
            <a:avLst/>
          </a:prstGeom>
          <a:solidFill>
            <a:srgbClr val="7030A0"/>
          </a:solidFill>
          <a:ln>
            <a:solidFill>
              <a:schemeClr val="tx1"/>
            </a:solidFill>
          </a:ln>
        </p:spPr>
        <p:txBody>
          <a:bodyPr vert="horz" lIns="91416" tIns="45708" rIns="91416" bIns="45708"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99" b="1" dirty="0"/>
              <a:t>Tooling</a:t>
            </a:r>
          </a:p>
        </p:txBody>
      </p:sp>
      <p:pic>
        <p:nvPicPr>
          <p:cNvPr id="14" name="Picture 13">
            <a:extLst>
              <a:ext uri="{FF2B5EF4-FFF2-40B4-BE49-F238E27FC236}">
                <a16:creationId xmlns:a16="http://schemas.microsoft.com/office/drawing/2014/main" id="{5D949E41-0563-012C-7F10-1D354EB40050}"/>
              </a:ext>
            </a:extLst>
          </p:cNvPr>
          <p:cNvPicPr>
            <a:picLocks noChangeAspect="1"/>
          </p:cNvPicPr>
          <p:nvPr/>
        </p:nvPicPr>
        <p:blipFill>
          <a:blip r:embed="rId3"/>
          <a:stretch>
            <a:fillRect/>
          </a:stretch>
        </p:blipFill>
        <p:spPr>
          <a:xfrm>
            <a:off x="4620172" y="6321918"/>
            <a:ext cx="7366000" cy="393700"/>
          </a:xfrm>
          <a:prstGeom prst="rect">
            <a:avLst/>
          </a:prstGeom>
        </p:spPr>
      </p:pic>
      <p:sp>
        <p:nvSpPr>
          <p:cNvPr id="15" name="TextBox 14">
            <a:extLst>
              <a:ext uri="{FF2B5EF4-FFF2-40B4-BE49-F238E27FC236}">
                <a16:creationId xmlns:a16="http://schemas.microsoft.com/office/drawing/2014/main" id="{45684E03-DDFE-099B-04F1-CBC81EC6A3D1}"/>
              </a:ext>
            </a:extLst>
          </p:cNvPr>
          <p:cNvSpPr txBox="1"/>
          <p:nvPr/>
        </p:nvSpPr>
        <p:spPr>
          <a:xfrm>
            <a:off x="610871" y="1869408"/>
            <a:ext cx="10967085" cy="1812899"/>
          </a:xfrm>
          <a:prstGeom prst="rect">
            <a:avLst/>
          </a:prstGeom>
          <a:noFill/>
        </p:spPr>
        <p:txBody>
          <a:bodyPr wrap="square" lIns="0" tIns="0" rIns="0" bIns="0" rtlCol="0">
            <a:noAutofit/>
          </a:bodyPr>
          <a:lstStyle/>
          <a:p>
            <a:pPr algn="l">
              <a:lnSpc>
                <a:spcPct val="90000"/>
              </a:lnSpc>
            </a:pPr>
            <a:r>
              <a:rPr lang="en-US" sz="2800" dirty="0">
                <a:solidFill>
                  <a:schemeClr val="tx1"/>
                </a:solidFill>
              </a:rPr>
              <a:t>Sapphire Sleet, </a:t>
            </a:r>
            <a:r>
              <a:rPr lang="en-US" sz="2800" dirty="0" err="1">
                <a:solidFill>
                  <a:schemeClr val="tx1"/>
                </a:solidFill>
              </a:rPr>
              <a:t>Bluenoroff</a:t>
            </a:r>
            <a:r>
              <a:rPr lang="en-US" sz="2800" dirty="0">
                <a:solidFill>
                  <a:schemeClr val="tx1"/>
                </a:solidFill>
              </a:rPr>
              <a:t>, Stardust </a:t>
            </a:r>
            <a:r>
              <a:rPr lang="en-US" sz="2800" dirty="0" err="1">
                <a:solidFill>
                  <a:schemeClr val="tx1"/>
                </a:solidFill>
              </a:rPr>
              <a:t>Chollima</a:t>
            </a:r>
            <a:r>
              <a:rPr lang="en-US" sz="2800" dirty="0">
                <a:solidFill>
                  <a:schemeClr val="tx1"/>
                </a:solidFill>
              </a:rPr>
              <a:t>, COPERNICIUM</a:t>
            </a:r>
          </a:p>
          <a:p>
            <a:pPr algn="l">
              <a:lnSpc>
                <a:spcPct val="90000"/>
              </a:lnSpc>
            </a:pPr>
            <a:endParaRPr lang="en-US" sz="2800" dirty="0">
              <a:solidFill>
                <a:schemeClr val="tx1"/>
              </a:solidFill>
            </a:endParaRPr>
          </a:p>
          <a:p>
            <a:pPr algn="l">
              <a:lnSpc>
                <a:spcPct val="90000"/>
              </a:lnSpc>
            </a:pPr>
            <a:r>
              <a:rPr lang="en-US" sz="2800" dirty="0">
                <a:solidFill>
                  <a:schemeClr val="tx1"/>
                </a:solidFill>
              </a:rPr>
              <a:t>Crypto </a:t>
            </a:r>
            <a:r>
              <a:rPr lang="en-US" sz="2800" dirty="0" err="1">
                <a:solidFill>
                  <a:schemeClr val="tx1"/>
                </a:solidFill>
              </a:rPr>
              <a:t>Kleptos</a:t>
            </a:r>
            <a:endParaRPr lang="en-US" sz="2800" dirty="0">
              <a:solidFill>
                <a:schemeClr val="tx1"/>
              </a:solidFill>
            </a:endParaRPr>
          </a:p>
        </p:txBody>
      </p:sp>
      <p:sp>
        <p:nvSpPr>
          <p:cNvPr id="21" name="Content Placeholder 2">
            <a:extLst>
              <a:ext uri="{FF2B5EF4-FFF2-40B4-BE49-F238E27FC236}">
                <a16:creationId xmlns:a16="http://schemas.microsoft.com/office/drawing/2014/main" id="{2A277C3C-1E83-C86F-01DA-65E4165A0505}"/>
              </a:ext>
            </a:extLst>
          </p:cNvPr>
          <p:cNvSpPr txBox="1">
            <a:spLocks/>
          </p:cNvSpPr>
          <p:nvPr/>
        </p:nvSpPr>
        <p:spPr>
          <a:xfrm>
            <a:off x="608011" y="4230805"/>
            <a:ext cx="3520441" cy="1996376"/>
          </a:xfrm>
          <a:prstGeom prst="rect">
            <a:avLst/>
          </a:prstGeom>
          <a:ln>
            <a:solidFill>
              <a:schemeClr val="tx1"/>
            </a:solidFill>
          </a:ln>
        </p:spPr>
        <p:txBody>
          <a:bodyPr vert="horz" lIns="0" tIns="0" rIns="0" bIns="0" numCol="1" rtlCol="0">
            <a:noAutofit/>
          </a:bodyPr>
          <a:lstStyle>
            <a:lvl1pPr marL="182880" indent="-182880" algn="l" defTabSz="914400" rtl="0" eaLnBrk="1" latinLnBrk="0" hangingPunct="1">
              <a:lnSpc>
                <a:spcPct val="90000"/>
              </a:lnSpc>
              <a:spcBef>
                <a:spcPts val="1200"/>
              </a:spcBef>
              <a:buClr>
                <a:schemeClr val="tx1"/>
              </a:buClr>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9pPr>
          </a:lstStyle>
          <a:p>
            <a:pPr marL="91440" indent="0">
              <a:lnSpc>
                <a:spcPct val="100000"/>
              </a:lnSpc>
              <a:spcBef>
                <a:spcPts val="1500"/>
              </a:spcBef>
              <a:buNone/>
            </a:pPr>
            <a:r>
              <a:rPr lang="en-US" sz="2000" dirty="0"/>
              <a:t>Fake </a:t>
            </a:r>
            <a:r>
              <a:rPr lang="en-US" sz="2000" dirty="0" err="1"/>
              <a:t>GDrive</a:t>
            </a:r>
            <a:r>
              <a:rPr lang="en-US" sz="2000" dirty="0"/>
              <a:t> to ZIP</a:t>
            </a:r>
          </a:p>
          <a:p>
            <a:pPr marL="91440" indent="0">
              <a:lnSpc>
                <a:spcPct val="100000"/>
              </a:lnSpc>
              <a:spcBef>
                <a:spcPts val="1500"/>
              </a:spcBef>
              <a:buNone/>
            </a:pPr>
            <a:r>
              <a:rPr lang="en-US" sz="2000" dirty="0"/>
              <a:t>MacOS + Windows</a:t>
            </a:r>
          </a:p>
          <a:p>
            <a:pPr marL="91440" indent="0">
              <a:lnSpc>
                <a:spcPct val="100000"/>
              </a:lnSpc>
              <a:spcBef>
                <a:spcPts val="1500"/>
              </a:spcBef>
              <a:buNone/>
            </a:pPr>
            <a:r>
              <a:rPr lang="en-US" sz="2000" dirty="0"/>
              <a:t>Fake PDF readers</a:t>
            </a:r>
          </a:p>
          <a:p>
            <a:pPr marL="91440" indent="0">
              <a:lnSpc>
                <a:spcPct val="100000"/>
              </a:lnSpc>
              <a:spcBef>
                <a:spcPts val="1500"/>
              </a:spcBef>
              <a:buNone/>
            </a:pPr>
            <a:r>
              <a:rPr lang="en-US" sz="2000" dirty="0"/>
              <a:t>Backdoored Python &amp; Java</a:t>
            </a:r>
          </a:p>
        </p:txBody>
      </p:sp>
      <p:sp>
        <p:nvSpPr>
          <p:cNvPr id="26" name="Content Placeholder 2">
            <a:extLst>
              <a:ext uri="{FF2B5EF4-FFF2-40B4-BE49-F238E27FC236}">
                <a16:creationId xmlns:a16="http://schemas.microsoft.com/office/drawing/2014/main" id="{F17C69F5-D217-8412-8C8D-D9CACDCE7B5E}"/>
              </a:ext>
            </a:extLst>
          </p:cNvPr>
          <p:cNvSpPr txBox="1">
            <a:spLocks/>
          </p:cNvSpPr>
          <p:nvPr/>
        </p:nvSpPr>
        <p:spPr>
          <a:xfrm>
            <a:off x="4329904" y="4230804"/>
            <a:ext cx="3520441" cy="1996376"/>
          </a:xfrm>
          <a:prstGeom prst="rect">
            <a:avLst/>
          </a:prstGeom>
          <a:ln>
            <a:solidFill>
              <a:schemeClr val="tx1"/>
            </a:solidFill>
          </a:ln>
        </p:spPr>
        <p:txBody>
          <a:bodyPr vert="horz" lIns="0" tIns="0" rIns="0" bIns="0" numCol="1" rtlCol="0">
            <a:noAutofit/>
          </a:bodyPr>
          <a:lstStyle>
            <a:lvl1pPr marL="182880" indent="-182880" algn="l" defTabSz="914400" rtl="0" eaLnBrk="1" latinLnBrk="0" hangingPunct="1">
              <a:lnSpc>
                <a:spcPct val="90000"/>
              </a:lnSpc>
              <a:spcBef>
                <a:spcPts val="1200"/>
              </a:spcBef>
              <a:buClr>
                <a:schemeClr val="tx1"/>
              </a:buClr>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9pPr>
          </a:lstStyle>
          <a:p>
            <a:pPr marL="91440" indent="0">
              <a:lnSpc>
                <a:spcPct val="100000"/>
              </a:lnSpc>
              <a:spcBef>
                <a:spcPts val="1500"/>
              </a:spcBef>
              <a:buNone/>
            </a:pPr>
            <a:r>
              <a:rPr lang="en-US" sz="1999" dirty="0"/>
              <a:t>Cryptocurrency Entities</a:t>
            </a:r>
            <a:endParaRPr lang="en-US" sz="1799" dirty="0"/>
          </a:p>
        </p:txBody>
      </p:sp>
      <p:sp>
        <p:nvSpPr>
          <p:cNvPr id="27" name="Content Placeholder 2">
            <a:extLst>
              <a:ext uri="{FF2B5EF4-FFF2-40B4-BE49-F238E27FC236}">
                <a16:creationId xmlns:a16="http://schemas.microsoft.com/office/drawing/2014/main" id="{1CD8E1BC-F41B-582D-FD6D-15247284698B}"/>
              </a:ext>
            </a:extLst>
          </p:cNvPr>
          <p:cNvSpPr txBox="1">
            <a:spLocks/>
          </p:cNvSpPr>
          <p:nvPr/>
        </p:nvSpPr>
        <p:spPr>
          <a:xfrm>
            <a:off x="8058944" y="4230804"/>
            <a:ext cx="3520441" cy="1996376"/>
          </a:xfrm>
          <a:prstGeom prst="rect">
            <a:avLst/>
          </a:prstGeom>
          <a:ln>
            <a:solidFill>
              <a:schemeClr val="tx1"/>
            </a:solidFill>
          </a:ln>
        </p:spPr>
        <p:txBody>
          <a:bodyPr vert="horz" lIns="0" tIns="0" rIns="0" bIns="0" numCol="1" rtlCol="0">
            <a:noAutofit/>
          </a:bodyPr>
          <a:lstStyle>
            <a:lvl1pPr marL="182880" indent="-182880" algn="l" defTabSz="914400" rtl="0" eaLnBrk="1" latinLnBrk="0" hangingPunct="1">
              <a:lnSpc>
                <a:spcPct val="90000"/>
              </a:lnSpc>
              <a:spcBef>
                <a:spcPts val="1200"/>
              </a:spcBef>
              <a:buClr>
                <a:schemeClr val="tx1"/>
              </a:buClr>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9pPr>
          </a:lstStyle>
          <a:p>
            <a:pPr marL="91440" indent="0">
              <a:lnSpc>
                <a:spcPct val="100000"/>
              </a:lnSpc>
              <a:spcBef>
                <a:spcPts val="1500"/>
              </a:spcBef>
              <a:buNone/>
            </a:pPr>
            <a:r>
              <a:rPr lang="en-US" sz="1999" dirty="0"/>
              <a:t>CageyChameleon</a:t>
            </a:r>
          </a:p>
          <a:p>
            <a:pPr marL="91440" indent="0">
              <a:lnSpc>
                <a:spcPct val="100000"/>
              </a:lnSpc>
              <a:spcBef>
                <a:spcPts val="1500"/>
              </a:spcBef>
              <a:buNone/>
            </a:pPr>
            <a:r>
              <a:rPr lang="en-US" sz="1999" dirty="0"/>
              <a:t>RustBucket</a:t>
            </a:r>
          </a:p>
          <a:p>
            <a:pPr marL="91440" indent="0">
              <a:lnSpc>
                <a:spcPct val="100000"/>
              </a:lnSpc>
              <a:spcBef>
                <a:spcPts val="1500"/>
              </a:spcBef>
              <a:buNone/>
            </a:pPr>
            <a:r>
              <a:rPr lang="en-US" sz="1999" dirty="0"/>
              <a:t>JokerSpy</a:t>
            </a:r>
          </a:p>
        </p:txBody>
      </p:sp>
    </p:spTree>
    <p:extLst>
      <p:ext uri="{BB962C8B-B14F-4D97-AF65-F5344CB8AC3E}">
        <p14:creationId xmlns:p14="http://schemas.microsoft.com/office/powerpoint/2010/main" val="1273134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0D1027-CE86-D0BB-A7E8-41D5118AF207}"/>
              </a:ext>
            </a:extLst>
          </p:cNvPr>
          <p:cNvSpPr>
            <a:spLocks noGrp="1"/>
          </p:cNvSpPr>
          <p:nvPr>
            <p:ph type="title"/>
          </p:nvPr>
        </p:nvSpPr>
        <p:spPr/>
        <p:txBody>
          <a:bodyPr/>
          <a:lstStyle/>
          <a:p>
            <a:r>
              <a:rPr lang="en-US" dirty="0">
                <a:solidFill>
                  <a:schemeClr val="tx1"/>
                </a:solidFill>
              </a:rPr>
              <a:t>TA444 Lures</a:t>
            </a:r>
          </a:p>
        </p:txBody>
      </p:sp>
      <p:pic>
        <p:nvPicPr>
          <p:cNvPr id="14" name="Picture 13">
            <a:extLst>
              <a:ext uri="{FF2B5EF4-FFF2-40B4-BE49-F238E27FC236}">
                <a16:creationId xmlns:a16="http://schemas.microsoft.com/office/drawing/2014/main" id="{5D949E41-0563-012C-7F10-1D354EB40050}"/>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1026" name="Picture 2">
            <a:extLst>
              <a:ext uri="{FF2B5EF4-FFF2-40B4-BE49-F238E27FC236}">
                <a16:creationId xmlns:a16="http://schemas.microsoft.com/office/drawing/2014/main" id="{52F6F5F1-03E6-A32C-DBF7-16C70E08D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713" y="1482168"/>
            <a:ext cx="8407400" cy="458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28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0D1027-CE86-D0BB-A7E8-41D5118AF207}"/>
              </a:ext>
            </a:extLst>
          </p:cNvPr>
          <p:cNvSpPr>
            <a:spLocks noGrp="1"/>
          </p:cNvSpPr>
          <p:nvPr>
            <p:ph type="title"/>
          </p:nvPr>
        </p:nvSpPr>
        <p:spPr/>
        <p:txBody>
          <a:bodyPr/>
          <a:lstStyle/>
          <a:p>
            <a:r>
              <a:rPr lang="en-US" dirty="0">
                <a:solidFill>
                  <a:schemeClr val="tx1"/>
                </a:solidFill>
              </a:rPr>
              <a:t>TA444 LNK User Deception</a:t>
            </a:r>
          </a:p>
        </p:txBody>
      </p:sp>
      <p:pic>
        <p:nvPicPr>
          <p:cNvPr id="14" name="Picture 13">
            <a:extLst>
              <a:ext uri="{FF2B5EF4-FFF2-40B4-BE49-F238E27FC236}">
                <a16:creationId xmlns:a16="http://schemas.microsoft.com/office/drawing/2014/main" id="{5D949E41-0563-012C-7F10-1D354EB40050}"/>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2" name="Picture 8" descr="Archive file and its contents">
            <a:extLst>
              <a:ext uri="{FF2B5EF4-FFF2-40B4-BE49-F238E27FC236}">
                <a16:creationId xmlns:a16="http://schemas.microsoft.com/office/drawing/2014/main" id="{7028185A-A992-7DFD-94F2-67520D00EE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163" r="28587"/>
          <a:stretch/>
        </p:blipFill>
        <p:spPr bwMode="auto">
          <a:xfrm>
            <a:off x="610871" y="1965961"/>
            <a:ext cx="10643987" cy="355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2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Getting Started</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7" name="Picture 6" descr="A black and white rectangle with white text&#10;&#10;Description automatically generated">
            <a:extLst>
              <a:ext uri="{FF2B5EF4-FFF2-40B4-BE49-F238E27FC236}">
                <a16:creationId xmlns:a16="http://schemas.microsoft.com/office/drawing/2014/main" id="{ACE7DB46-D9CC-4926-9F4B-98C7619F544A}"/>
              </a:ext>
            </a:extLst>
          </p:cNvPr>
          <p:cNvPicPr>
            <a:picLocks noChangeAspect="1"/>
          </p:cNvPicPr>
          <p:nvPr/>
        </p:nvPicPr>
        <p:blipFill rotWithShape="1">
          <a:blip r:embed="rId4"/>
          <a:srcRect l="5907" t="30941" r="43117" b="28373"/>
          <a:stretch/>
        </p:blipFill>
        <p:spPr>
          <a:xfrm>
            <a:off x="465593" y="2553830"/>
            <a:ext cx="11257641" cy="1750340"/>
          </a:xfrm>
          <a:prstGeom prst="rect">
            <a:avLst/>
          </a:prstGeom>
        </p:spPr>
      </p:pic>
    </p:spTree>
    <p:extLst>
      <p:ext uri="{BB962C8B-B14F-4D97-AF65-F5344CB8AC3E}">
        <p14:creationId xmlns:p14="http://schemas.microsoft.com/office/powerpoint/2010/main" val="2112916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latin typeface="+mn-lt"/>
              </a:rPr>
              <a:t>CageyChameleon</a:t>
            </a: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4098" name="Picture 2">
            <a:extLst>
              <a:ext uri="{FF2B5EF4-FFF2-40B4-BE49-F238E27FC236}">
                <a16:creationId xmlns:a16="http://schemas.microsoft.com/office/drawing/2014/main" id="{93D554DA-1260-FDAC-1496-964F661EA2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989" r="62105"/>
          <a:stretch/>
        </p:blipFill>
        <p:spPr bwMode="auto">
          <a:xfrm>
            <a:off x="157589" y="1411467"/>
            <a:ext cx="6382641" cy="47081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omputer screen&#10;&#10;Description automatically generated">
            <a:extLst>
              <a:ext uri="{FF2B5EF4-FFF2-40B4-BE49-F238E27FC236}">
                <a16:creationId xmlns:a16="http://schemas.microsoft.com/office/drawing/2014/main" id="{69ED401C-4F22-560F-CB95-AA5E9EDFE09C}"/>
              </a:ext>
            </a:extLst>
          </p:cNvPr>
          <p:cNvPicPr>
            <a:picLocks noChangeAspect="1"/>
          </p:cNvPicPr>
          <p:nvPr/>
        </p:nvPicPr>
        <p:blipFill>
          <a:blip r:embed="rId5"/>
          <a:stretch>
            <a:fillRect/>
          </a:stretch>
        </p:blipFill>
        <p:spPr>
          <a:xfrm>
            <a:off x="5580765" y="0"/>
            <a:ext cx="6611235" cy="6858000"/>
          </a:xfrm>
          <a:prstGeom prst="rect">
            <a:avLst/>
          </a:prstGeom>
        </p:spPr>
      </p:pic>
    </p:spTree>
    <p:extLst>
      <p:ext uri="{BB962C8B-B14F-4D97-AF65-F5344CB8AC3E}">
        <p14:creationId xmlns:p14="http://schemas.microsoft.com/office/powerpoint/2010/main" val="4013700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A Little Obfuscation</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7" name="Picture 6" descr="A black rectangle with red and blue text&#10;&#10;Description automatically generated">
            <a:extLst>
              <a:ext uri="{FF2B5EF4-FFF2-40B4-BE49-F238E27FC236}">
                <a16:creationId xmlns:a16="http://schemas.microsoft.com/office/drawing/2014/main" id="{2113FBC4-AD5B-502F-D6ED-0761519CC361}"/>
              </a:ext>
            </a:extLst>
          </p:cNvPr>
          <p:cNvPicPr>
            <a:picLocks noChangeAspect="1"/>
          </p:cNvPicPr>
          <p:nvPr/>
        </p:nvPicPr>
        <p:blipFill rotWithShape="1">
          <a:blip r:embed="rId4"/>
          <a:srcRect l="6232" t="25078" r="49964" b="24922"/>
          <a:stretch/>
        </p:blipFill>
        <p:spPr>
          <a:xfrm>
            <a:off x="2108682" y="1532181"/>
            <a:ext cx="7974636" cy="2064193"/>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DCFBEB39-1747-E7B5-AE04-5308AD9CC739}"/>
              </a:ext>
            </a:extLst>
          </p:cNvPr>
          <p:cNvPicPr>
            <a:picLocks noChangeAspect="1"/>
          </p:cNvPicPr>
          <p:nvPr/>
        </p:nvPicPr>
        <p:blipFill rotWithShape="1">
          <a:blip r:embed="rId5"/>
          <a:srcRect l="9269" t="24202" r="8972" b="24577"/>
          <a:stretch/>
        </p:blipFill>
        <p:spPr>
          <a:xfrm>
            <a:off x="2100706" y="3952662"/>
            <a:ext cx="7982612" cy="1856421"/>
          </a:xfrm>
          <a:prstGeom prst="rect">
            <a:avLst/>
          </a:prstGeom>
        </p:spPr>
      </p:pic>
    </p:spTree>
    <p:extLst>
      <p:ext uri="{BB962C8B-B14F-4D97-AF65-F5344CB8AC3E}">
        <p14:creationId xmlns:p14="http://schemas.microsoft.com/office/powerpoint/2010/main" val="2718335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Back to Basics</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5" name="Picture 4">
            <a:extLst>
              <a:ext uri="{FF2B5EF4-FFF2-40B4-BE49-F238E27FC236}">
                <a16:creationId xmlns:a16="http://schemas.microsoft.com/office/drawing/2014/main" id="{36B8D718-C6DF-C39C-7A3D-CCA00FC65C9A}"/>
              </a:ext>
            </a:extLst>
          </p:cNvPr>
          <p:cNvPicPr>
            <a:picLocks noChangeAspect="1"/>
          </p:cNvPicPr>
          <p:nvPr/>
        </p:nvPicPr>
        <p:blipFill rotWithShape="1">
          <a:blip r:embed="rId4"/>
          <a:srcRect l="10336" t="26599" r="9596" b="27464"/>
          <a:stretch/>
        </p:blipFill>
        <p:spPr>
          <a:xfrm>
            <a:off x="1866975" y="1637008"/>
            <a:ext cx="8458051" cy="188298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0A1B758-2FAA-3539-D735-3AD7803BB74A}"/>
              </a:ext>
            </a:extLst>
          </p:cNvPr>
          <p:cNvPicPr>
            <a:picLocks noChangeAspect="1"/>
          </p:cNvPicPr>
          <p:nvPr/>
        </p:nvPicPr>
        <p:blipFill rotWithShape="1">
          <a:blip r:embed="rId5"/>
          <a:srcRect l="9744" t="25581" r="9448" b="24949"/>
          <a:stretch/>
        </p:blipFill>
        <p:spPr>
          <a:xfrm>
            <a:off x="1866975" y="3820561"/>
            <a:ext cx="8458051" cy="1865746"/>
          </a:xfrm>
          <a:prstGeom prst="rect">
            <a:avLst/>
          </a:prstGeom>
        </p:spPr>
      </p:pic>
    </p:spTree>
    <p:extLst>
      <p:ext uri="{BB962C8B-B14F-4D97-AF65-F5344CB8AC3E}">
        <p14:creationId xmlns:p14="http://schemas.microsoft.com/office/powerpoint/2010/main" val="3950120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latin typeface="+mn-lt"/>
              </a:rPr>
              <a:t>Metadata Leftovers</a:t>
            </a: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6" name="Picture 5" descr="A screen shot of a computer screen&#10;&#10;Description automatically generated">
            <a:extLst>
              <a:ext uri="{FF2B5EF4-FFF2-40B4-BE49-F238E27FC236}">
                <a16:creationId xmlns:a16="http://schemas.microsoft.com/office/drawing/2014/main" id="{EC88DE0A-BA8E-25B0-4F9C-4B44EE3257D4}"/>
              </a:ext>
            </a:extLst>
          </p:cNvPr>
          <p:cNvPicPr>
            <a:picLocks noChangeAspect="1"/>
          </p:cNvPicPr>
          <p:nvPr/>
        </p:nvPicPr>
        <p:blipFill rotWithShape="1">
          <a:blip r:embed="rId4"/>
          <a:srcRect l="7134" t="15715" r="8260" b="17140"/>
          <a:stretch/>
        </p:blipFill>
        <p:spPr>
          <a:xfrm>
            <a:off x="1206051" y="1729091"/>
            <a:ext cx="9779898" cy="3399818"/>
          </a:xfrm>
          <a:prstGeom prst="rect">
            <a:avLst/>
          </a:prstGeom>
        </p:spPr>
      </p:pic>
    </p:spTree>
    <p:extLst>
      <p:ext uri="{BB962C8B-B14F-4D97-AF65-F5344CB8AC3E}">
        <p14:creationId xmlns:p14="http://schemas.microsoft.com/office/powerpoint/2010/main" val="3192065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ctrTitle"/>
          </p:nvPr>
        </p:nvSpPr>
        <p:spPr>
          <a:xfrm>
            <a:off x="1524000" y="1934595"/>
            <a:ext cx="9144000" cy="225078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800"/>
              <a:buFont typeface="Arial"/>
              <a:buNone/>
            </a:pPr>
            <a:r>
              <a:rPr lang="en-US" dirty="0"/>
              <a:t>Hitting the LNKs with DPRK</a:t>
            </a:r>
            <a:endParaRPr dirty="0"/>
          </a:p>
        </p:txBody>
      </p:sp>
      <p:sp>
        <p:nvSpPr>
          <p:cNvPr id="152" name="Google Shape;152;p2"/>
          <p:cNvSpPr txBox="1"/>
          <p:nvPr/>
        </p:nvSpPr>
        <p:spPr>
          <a:xfrm>
            <a:off x="8675355" y="5716712"/>
            <a:ext cx="3324861"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0" i="0" u="none" strike="noStrike" cap="none" dirty="0">
                <a:solidFill>
                  <a:schemeClr val="lt1"/>
                </a:solidFill>
                <a:latin typeface="Arial"/>
                <a:ea typeface="Arial"/>
                <a:cs typeface="Arial"/>
                <a:sym typeface="Arial"/>
              </a:rPr>
              <a:t>Proofpoint</a:t>
            </a:r>
            <a:endParaRPr dirty="0"/>
          </a:p>
        </p:txBody>
      </p:sp>
      <p:sp>
        <p:nvSpPr>
          <p:cNvPr id="153" name="Google Shape;153;p2"/>
          <p:cNvSpPr txBox="1"/>
          <p:nvPr/>
        </p:nvSpPr>
        <p:spPr>
          <a:xfrm>
            <a:off x="8675355" y="5957788"/>
            <a:ext cx="33248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lt1"/>
                </a:solidFill>
                <a:latin typeface="Arial"/>
                <a:ea typeface="Arial"/>
                <a:cs typeface="Arial"/>
                <a:sym typeface="Arial"/>
              </a:rPr>
              <a:t>Greg Lesnewich</a:t>
            </a:r>
            <a:endParaRPr dirty="0"/>
          </a:p>
        </p:txBody>
      </p:sp>
      <p:sp>
        <p:nvSpPr>
          <p:cNvPr id="154" name="Google Shape;154;p2"/>
          <p:cNvSpPr txBox="1"/>
          <p:nvPr/>
        </p:nvSpPr>
        <p:spPr>
          <a:xfrm>
            <a:off x="8675355" y="6245032"/>
            <a:ext cx="3324861"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0" dirty="0">
                <a:solidFill>
                  <a:srgbClr val="C3C3C3"/>
                </a:solidFill>
                <a:latin typeface="Arial"/>
                <a:ea typeface="Arial"/>
                <a:cs typeface="Arial"/>
                <a:sym typeface="Arial"/>
              </a:rPr>
              <a:t>Sr. Threat Researcher</a:t>
            </a:r>
            <a:endParaRPr dirty="0"/>
          </a:p>
        </p:txBody>
      </p:sp>
    </p:spTree>
    <p:extLst>
      <p:ext uri="{BB962C8B-B14F-4D97-AF65-F5344CB8AC3E}">
        <p14:creationId xmlns:p14="http://schemas.microsoft.com/office/powerpoint/2010/main" val="267118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4"/>
          <p:cNvSpPr txBox="1">
            <a:spLocks noGrp="1"/>
          </p:cNvSpPr>
          <p:nvPr>
            <p:ph type="ctrTitle"/>
          </p:nvPr>
        </p:nvSpPr>
        <p:spPr>
          <a:xfrm>
            <a:off x="1524000" y="1470037"/>
            <a:ext cx="9144000" cy="280261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800"/>
              <a:buFont typeface="Arial"/>
              <a:buNone/>
            </a:pPr>
            <a:r>
              <a:rPr lang="en-US" dirty="0"/>
              <a:t>Second Contestant</a:t>
            </a:r>
            <a:endParaRPr dirty="0"/>
          </a:p>
        </p:txBody>
      </p:sp>
      <p:sp>
        <p:nvSpPr>
          <p:cNvPr id="169" name="Google Shape;169;p4"/>
          <p:cNvSpPr txBox="1">
            <a:spLocks noGrp="1"/>
          </p:cNvSpPr>
          <p:nvPr>
            <p:ph type="subTitle" idx="1"/>
          </p:nvPr>
        </p:nvSpPr>
        <p:spPr>
          <a:xfrm>
            <a:off x="1524000" y="4272647"/>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000"/>
              <a:buNone/>
            </a:pPr>
            <a:r>
              <a:rPr lang="en-US" dirty="0"/>
              <a:t>TA427</a:t>
            </a:r>
            <a:endParaRPr dirty="0"/>
          </a:p>
        </p:txBody>
      </p:sp>
    </p:spTree>
    <p:extLst>
      <p:ext uri="{BB962C8B-B14F-4D97-AF65-F5344CB8AC3E}">
        <p14:creationId xmlns:p14="http://schemas.microsoft.com/office/powerpoint/2010/main" val="279312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0D1027-CE86-D0BB-A7E8-41D5118AF207}"/>
              </a:ext>
            </a:extLst>
          </p:cNvPr>
          <p:cNvSpPr>
            <a:spLocks noGrp="1"/>
          </p:cNvSpPr>
          <p:nvPr>
            <p:ph type="title"/>
          </p:nvPr>
        </p:nvSpPr>
        <p:spPr/>
        <p:txBody>
          <a:bodyPr/>
          <a:lstStyle/>
          <a:p>
            <a:r>
              <a:rPr lang="en-US" dirty="0">
                <a:solidFill>
                  <a:schemeClr val="tx1"/>
                </a:solidFill>
              </a:rPr>
              <a:t>TA427</a:t>
            </a:r>
          </a:p>
        </p:txBody>
      </p:sp>
      <p:sp>
        <p:nvSpPr>
          <p:cNvPr id="2" name="Text Placeholder 15">
            <a:extLst>
              <a:ext uri="{FF2B5EF4-FFF2-40B4-BE49-F238E27FC236}">
                <a16:creationId xmlns:a16="http://schemas.microsoft.com/office/drawing/2014/main" id="{8AA9CA5D-F2BA-66BA-83C3-3782CAD47BE5}"/>
              </a:ext>
            </a:extLst>
          </p:cNvPr>
          <p:cNvSpPr txBox="1">
            <a:spLocks/>
          </p:cNvSpPr>
          <p:nvPr/>
        </p:nvSpPr>
        <p:spPr>
          <a:xfrm>
            <a:off x="608011" y="3682310"/>
            <a:ext cx="3520440" cy="548497"/>
          </a:xfrm>
          <a:prstGeom prst="rect">
            <a:avLst/>
          </a:prstGeom>
          <a:solidFill>
            <a:srgbClr val="0070C0"/>
          </a:solidFill>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99" b="1" dirty="0"/>
              <a:t>Tactics</a:t>
            </a:r>
          </a:p>
        </p:txBody>
      </p:sp>
      <p:sp>
        <p:nvSpPr>
          <p:cNvPr id="4" name="Text Placeholder 17">
            <a:extLst>
              <a:ext uri="{FF2B5EF4-FFF2-40B4-BE49-F238E27FC236}">
                <a16:creationId xmlns:a16="http://schemas.microsoft.com/office/drawing/2014/main" id="{1CE4904D-8FE6-2A75-8172-651C454DD71A}"/>
              </a:ext>
            </a:extLst>
          </p:cNvPr>
          <p:cNvSpPr txBox="1">
            <a:spLocks/>
          </p:cNvSpPr>
          <p:nvPr/>
        </p:nvSpPr>
        <p:spPr>
          <a:xfrm>
            <a:off x="4332765" y="3682307"/>
            <a:ext cx="3520440" cy="548497"/>
          </a:xfrm>
          <a:prstGeom prst="rect">
            <a:avLst/>
          </a:prstGeom>
          <a:solidFill>
            <a:srgbClr val="00BE88"/>
          </a:solidFill>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Targets</a:t>
            </a:r>
          </a:p>
        </p:txBody>
      </p:sp>
      <p:sp>
        <p:nvSpPr>
          <p:cNvPr id="8" name="Text Placeholder 19">
            <a:extLst>
              <a:ext uri="{FF2B5EF4-FFF2-40B4-BE49-F238E27FC236}">
                <a16:creationId xmlns:a16="http://schemas.microsoft.com/office/drawing/2014/main" id="{B142D5AA-350E-DD2E-000E-F9597757F9C8}"/>
              </a:ext>
            </a:extLst>
          </p:cNvPr>
          <p:cNvSpPr txBox="1">
            <a:spLocks/>
          </p:cNvSpPr>
          <p:nvPr/>
        </p:nvSpPr>
        <p:spPr>
          <a:xfrm>
            <a:off x="8057516" y="3682307"/>
            <a:ext cx="3520440" cy="548497"/>
          </a:xfrm>
          <a:prstGeom prst="rect">
            <a:avLst/>
          </a:prstGeom>
          <a:solidFill>
            <a:srgbClr val="7030A0"/>
          </a:solidFill>
          <a:ln>
            <a:solidFill>
              <a:schemeClr val="tx1"/>
            </a:solidFill>
          </a:ln>
        </p:spPr>
        <p:txBody>
          <a:bodyPr vert="horz" lIns="91416" tIns="45708" rIns="91416" bIns="45708"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99" b="1" dirty="0"/>
              <a:t>Tooling</a:t>
            </a:r>
          </a:p>
        </p:txBody>
      </p:sp>
      <p:pic>
        <p:nvPicPr>
          <p:cNvPr id="14" name="Picture 13">
            <a:extLst>
              <a:ext uri="{FF2B5EF4-FFF2-40B4-BE49-F238E27FC236}">
                <a16:creationId xmlns:a16="http://schemas.microsoft.com/office/drawing/2014/main" id="{5D949E41-0563-012C-7F10-1D354EB40050}"/>
              </a:ext>
            </a:extLst>
          </p:cNvPr>
          <p:cNvPicPr>
            <a:picLocks noChangeAspect="1"/>
          </p:cNvPicPr>
          <p:nvPr/>
        </p:nvPicPr>
        <p:blipFill>
          <a:blip r:embed="rId3"/>
          <a:stretch>
            <a:fillRect/>
          </a:stretch>
        </p:blipFill>
        <p:spPr>
          <a:xfrm>
            <a:off x="4620172" y="6321918"/>
            <a:ext cx="7366000" cy="393700"/>
          </a:xfrm>
          <a:prstGeom prst="rect">
            <a:avLst/>
          </a:prstGeom>
        </p:spPr>
      </p:pic>
      <p:sp>
        <p:nvSpPr>
          <p:cNvPr id="15" name="TextBox 14">
            <a:extLst>
              <a:ext uri="{FF2B5EF4-FFF2-40B4-BE49-F238E27FC236}">
                <a16:creationId xmlns:a16="http://schemas.microsoft.com/office/drawing/2014/main" id="{45684E03-DDFE-099B-04F1-CBC81EC6A3D1}"/>
              </a:ext>
            </a:extLst>
          </p:cNvPr>
          <p:cNvSpPr txBox="1"/>
          <p:nvPr/>
        </p:nvSpPr>
        <p:spPr>
          <a:xfrm>
            <a:off x="610871" y="1869408"/>
            <a:ext cx="10967085" cy="1812899"/>
          </a:xfrm>
          <a:prstGeom prst="rect">
            <a:avLst/>
          </a:prstGeom>
          <a:noFill/>
        </p:spPr>
        <p:txBody>
          <a:bodyPr wrap="square" lIns="0" tIns="0" rIns="0" bIns="0" rtlCol="0">
            <a:noAutofit/>
          </a:bodyPr>
          <a:lstStyle/>
          <a:p>
            <a:pPr algn="l">
              <a:lnSpc>
                <a:spcPct val="90000"/>
              </a:lnSpc>
            </a:pPr>
            <a:r>
              <a:rPr lang="en-US" sz="2800" dirty="0">
                <a:solidFill>
                  <a:schemeClr val="tx1"/>
                </a:solidFill>
              </a:rPr>
              <a:t>Emerald Sleet, THALLIUM, </a:t>
            </a:r>
            <a:r>
              <a:rPr lang="en-US" sz="2800" dirty="0" err="1">
                <a:solidFill>
                  <a:schemeClr val="tx1"/>
                </a:solidFill>
              </a:rPr>
              <a:t>Kimsuky</a:t>
            </a:r>
            <a:endParaRPr lang="en-US" sz="2800" dirty="0">
              <a:solidFill>
                <a:schemeClr val="tx1"/>
              </a:solidFill>
            </a:endParaRPr>
          </a:p>
          <a:p>
            <a:pPr algn="l">
              <a:lnSpc>
                <a:spcPct val="90000"/>
              </a:lnSpc>
            </a:pPr>
            <a:endParaRPr lang="en-US" sz="2800" dirty="0">
              <a:solidFill>
                <a:schemeClr val="tx1"/>
              </a:solidFill>
            </a:endParaRPr>
          </a:p>
          <a:p>
            <a:pPr algn="l">
              <a:lnSpc>
                <a:spcPct val="90000"/>
              </a:lnSpc>
            </a:pPr>
            <a:r>
              <a:rPr lang="en-US" sz="2800" dirty="0">
                <a:solidFill>
                  <a:schemeClr val="tx1"/>
                </a:solidFill>
              </a:rPr>
              <a:t>Benign Conversationalists</a:t>
            </a:r>
          </a:p>
        </p:txBody>
      </p:sp>
      <p:sp>
        <p:nvSpPr>
          <p:cNvPr id="21" name="Content Placeholder 2">
            <a:extLst>
              <a:ext uri="{FF2B5EF4-FFF2-40B4-BE49-F238E27FC236}">
                <a16:creationId xmlns:a16="http://schemas.microsoft.com/office/drawing/2014/main" id="{2A277C3C-1E83-C86F-01DA-65E4165A0505}"/>
              </a:ext>
            </a:extLst>
          </p:cNvPr>
          <p:cNvSpPr txBox="1">
            <a:spLocks/>
          </p:cNvSpPr>
          <p:nvPr/>
        </p:nvSpPr>
        <p:spPr>
          <a:xfrm>
            <a:off x="608011" y="4230805"/>
            <a:ext cx="3520441" cy="1996376"/>
          </a:xfrm>
          <a:prstGeom prst="rect">
            <a:avLst/>
          </a:prstGeom>
          <a:ln>
            <a:solidFill>
              <a:schemeClr val="tx1"/>
            </a:solidFill>
          </a:ln>
        </p:spPr>
        <p:txBody>
          <a:bodyPr vert="horz" lIns="0" tIns="0" rIns="0" bIns="0" numCol="1" rtlCol="0">
            <a:noAutofit/>
          </a:bodyPr>
          <a:lstStyle>
            <a:lvl1pPr marL="182880" indent="-182880" algn="l" defTabSz="914400" rtl="0" eaLnBrk="1" latinLnBrk="0" hangingPunct="1">
              <a:lnSpc>
                <a:spcPct val="90000"/>
              </a:lnSpc>
              <a:spcBef>
                <a:spcPts val="1200"/>
              </a:spcBef>
              <a:buClr>
                <a:schemeClr val="tx1"/>
              </a:buClr>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9pPr>
          </a:lstStyle>
          <a:p>
            <a:pPr marL="91440" indent="0">
              <a:lnSpc>
                <a:spcPct val="100000"/>
              </a:lnSpc>
              <a:spcBef>
                <a:spcPts val="1500"/>
              </a:spcBef>
              <a:buNone/>
            </a:pPr>
            <a:r>
              <a:rPr lang="en-US" sz="2000" dirty="0"/>
              <a:t>Direct Intelligence Collection</a:t>
            </a:r>
          </a:p>
          <a:p>
            <a:pPr marL="91440" indent="0">
              <a:lnSpc>
                <a:spcPct val="100000"/>
              </a:lnSpc>
              <a:spcBef>
                <a:spcPts val="1500"/>
              </a:spcBef>
              <a:buNone/>
            </a:pPr>
            <a:r>
              <a:rPr lang="en-US" sz="2000" dirty="0"/>
              <a:t>Fake Zoom Installers</a:t>
            </a:r>
          </a:p>
          <a:p>
            <a:pPr marL="91440" indent="0">
              <a:lnSpc>
                <a:spcPct val="100000"/>
              </a:lnSpc>
              <a:spcBef>
                <a:spcPts val="1500"/>
              </a:spcBef>
              <a:buNone/>
            </a:pPr>
            <a:r>
              <a:rPr lang="en-US" sz="2000" dirty="0"/>
              <a:t>ISO or Word Doc Lures</a:t>
            </a:r>
          </a:p>
        </p:txBody>
      </p:sp>
      <p:sp>
        <p:nvSpPr>
          <p:cNvPr id="26" name="Content Placeholder 2">
            <a:extLst>
              <a:ext uri="{FF2B5EF4-FFF2-40B4-BE49-F238E27FC236}">
                <a16:creationId xmlns:a16="http://schemas.microsoft.com/office/drawing/2014/main" id="{F17C69F5-D217-8412-8C8D-D9CACDCE7B5E}"/>
              </a:ext>
            </a:extLst>
          </p:cNvPr>
          <p:cNvSpPr txBox="1">
            <a:spLocks/>
          </p:cNvSpPr>
          <p:nvPr/>
        </p:nvSpPr>
        <p:spPr>
          <a:xfrm>
            <a:off x="4329904" y="4230804"/>
            <a:ext cx="3520441" cy="1996376"/>
          </a:xfrm>
          <a:prstGeom prst="rect">
            <a:avLst/>
          </a:prstGeom>
          <a:ln>
            <a:solidFill>
              <a:schemeClr val="tx1"/>
            </a:solidFill>
          </a:ln>
        </p:spPr>
        <p:txBody>
          <a:bodyPr vert="horz" lIns="0" tIns="0" rIns="0" bIns="0" numCol="1" rtlCol="0">
            <a:noAutofit/>
          </a:bodyPr>
          <a:lstStyle>
            <a:lvl1pPr marL="182880" indent="-182880" algn="l" defTabSz="914400" rtl="0" eaLnBrk="1" latinLnBrk="0" hangingPunct="1">
              <a:lnSpc>
                <a:spcPct val="90000"/>
              </a:lnSpc>
              <a:spcBef>
                <a:spcPts val="1200"/>
              </a:spcBef>
              <a:buClr>
                <a:schemeClr val="tx1"/>
              </a:buClr>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9pPr>
          </a:lstStyle>
          <a:p>
            <a:pPr marL="91440" indent="0">
              <a:lnSpc>
                <a:spcPct val="100000"/>
              </a:lnSpc>
              <a:spcBef>
                <a:spcPts val="1500"/>
              </a:spcBef>
              <a:buNone/>
            </a:pPr>
            <a:r>
              <a:rPr lang="en-US" sz="1999" dirty="0"/>
              <a:t>Think Tanks </a:t>
            </a:r>
          </a:p>
          <a:p>
            <a:pPr marL="91440" indent="0">
              <a:lnSpc>
                <a:spcPct val="100000"/>
              </a:lnSpc>
              <a:spcBef>
                <a:spcPts val="1500"/>
              </a:spcBef>
              <a:buNone/>
            </a:pPr>
            <a:r>
              <a:rPr lang="en-US" sz="1999" dirty="0"/>
              <a:t>Higher Education</a:t>
            </a:r>
          </a:p>
          <a:p>
            <a:pPr marL="91440" indent="0">
              <a:lnSpc>
                <a:spcPct val="100000"/>
              </a:lnSpc>
              <a:spcBef>
                <a:spcPts val="1500"/>
              </a:spcBef>
              <a:buNone/>
            </a:pPr>
            <a:r>
              <a:rPr lang="en-US" sz="1999" dirty="0"/>
              <a:t>Government</a:t>
            </a:r>
            <a:endParaRPr lang="en-US" sz="1799" dirty="0"/>
          </a:p>
        </p:txBody>
      </p:sp>
      <p:sp>
        <p:nvSpPr>
          <p:cNvPr id="27" name="Content Placeholder 2">
            <a:extLst>
              <a:ext uri="{FF2B5EF4-FFF2-40B4-BE49-F238E27FC236}">
                <a16:creationId xmlns:a16="http://schemas.microsoft.com/office/drawing/2014/main" id="{1CD8E1BC-F41B-582D-FD6D-15247284698B}"/>
              </a:ext>
            </a:extLst>
          </p:cNvPr>
          <p:cNvSpPr txBox="1">
            <a:spLocks/>
          </p:cNvSpPr>
          <p:nvPr/>
        </p:nvSpPr>
        <p:spPr>
          <a:xfrm>
            <a:off x="8058944" y="4230804"/>
            <a:ext cx="3520441" cy="1996376"/>
          </a:xfrm>
          <a:prstGeom prst="rect">
            <a:avLst/>
          </a:prstGeom>
          <a:ln>
            <a:solidFill>
              <a:schemeClr val="tx1"/>
            </a:solidFill>
          </a:ln>
        </p:spPr>
        <p:txBody>
          <a:bodyPr vert="horz" lIns="0" tIns="0" rIns="0" bIns="0" numCol="1" rtlCol="0">
            <a:noAutofit/>
          </a:bodyPr>
          <a:lstStyle>
            <a:lvl1pPr marL="182880" indent="-182880" algn="l" defTabSz="914400" rtl="0" eaLnBrk="1" latinLnBrk="0" hangingPunct="1">
              <a:lnSpc>
                <a:spcPct val="90000"/>
              </a:lnSpc>
              <a:spcBef>
                <a:spcPts val="1200"/>
              </a:spcBef>
              <a:buClr>
                <a:schemeClr val="tx1"/>
              </a:buClr>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9pPr>
          </a:lstStyle>
          <a:p>
            <a:pPr marL="91440" indent="0">
              <a:lnSpc>
                <a:spcPct val="100000"/>
              </a:lnSpc>
              <a:spcBef>
                <a:spcPts val="1500"/>
              </a:spcBef>
              <a:buNone/>
            </a:pPr>
            <a:r>
              <a:rPr lang="en-US" sz="1999" dirty="0"/>
              <a:t>RandomQuery</a:t>
            </a:r>
          </a:p>
          <a:p>
            <a:pPr marL="91440" indent="0">
              <a:lnSpc>
                <a:spcPct val="100000"/>
              </a:lnSpc>
              <a:spcBef>
                <a:spcPts val="1500"/>
              </a:spcBef>
              <a:buNone/>
            </a:pPr>
            <a:r>
              <a:rPr lang="en-US" sz="1999" dirty="0"/>
              <a:t>BabyShark</a:t>
            </a:r>
          </a:p>
          <a:p>
            <a:pPr marL="91440" indent="0">
              <a:lnSpc>
                <a:spcPct val="100000"/>
              </a:lnSpc>
              <a:spcBef>
                <a:spcPts val="1500"/>
              </a:spcBef>
              <a:buNone/>
            </a:pPr>
            <a:r>
              <a:rPr lang="en-US" sz="1999" dirty="0"/>
              <a:t>ReconShark</a:t>
            </a:r>
          </a:p>
        </p:txBody>
      </p:sp>
    </p:spTree>
    <p:extLst>
      <p:ext uri="{BB962C8B-B14F-4D97-AF65-F5344CB8AC3E}">
        <p14:creationId xmlns:p14="http://schemas.microsoft.com/office/powerpoint/2010/main" val="2867681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0D1027-CE86-D0BB-A7E8-41D5118AF207}"/>
              </a:ext>
            </a:extLst>
          </p:cNvPr>
          <p:cNvSpPr>
            <a:spLocks noGrp="1"/>
          </p:cNvSpPr>
          <p:nvPr>
            <p:ph type="title"/>
          </p:nvPr>
        </p:nvSpPr>
        <p:spPr/>
        <p:txBody>
          <a:bodyPr/>
          <a:lstStyle/>
          <a:p>
            <a:r>
              <a:rPr lang="en-US" dirty="0">
                <a:solidFill>
                  <a:schemeClr val="tx1"/>
                </a:solidFill>
              </a:rPr>
              <a:t>TA427 Lures</a:t>
            </a:r>
          </a:p>
        </p:txBody>
      </p:sp>
      <p:pic>
        <p:nvPicPr>
          <p:cNvPr id="14" name="Picture 13">
            <a:extLst>
              <a:ext uri="{FF2B5EF4-FFF2-40B4-BE49-F238E27FC236}">
                <a16:creationId xmlns:a16="http://schemas.microsoft.com/office/drawing/2014/main" id="{5D949E41-0563-012C-7F10-1D354EB40050}"/>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9" name="Picture 8" descr="A black and white email&#10;&#10;Description automatically generated">
            <a:extLst>
              <a:ext uri="{FF2B5EF4-FFF2-40B4-BE49-F238E27FC236}">
                <a16:creationId xmlns:a16="http://schemas.microsoft.com/office/drawing/2014/main" id="{AFD4E162-D405-28C1-28D5-215C6EFB1030}"/>
              </a:ext>
            </a:extLst>
          </p:cNvPr>
          <p:cNvPicPr>
            <a:picLocks noChangeAspect="1"/>
          </p:cNvPicPr>
          <p:nvPr/>
        </p:nvPicPr>
        <p:blipFill>
          <a:blip r:embed="rId4"/>
          <a:stretch>
            <a:fillRect/>
          </a:stretch>
        </p:blipFill>
        <p:spPr>
          <a:xfrm>
            <a:off x="1464606" y="1288987"/>
            <a:ext cx="9259614" cy="5500760"/>
          </a:xfrm>
          <a:prstGeom prst="rect">
            <a:avLst/>
          </a:prstGeom>
        </p:spPr>
      </p:pic>
    </p:spTree>
    <p:extLst>
      <p:ext uri="{BB962C8B-B14F-4D97-AF65-F5344CB8AC3E}">
        <p14:creationId xmlns:p14="http://schemas.microsoft.com/office/powerpoint/2010/main" val="3101345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0D1027-CE86-D0BB-A7E8-41D5118AF207}"/>
              </a:ext>
            </a:extLst>
          </p:cNvPr>
          <p:cNvSpPr>
            <a:spLocks noGrp="1"/>
          </p:cNvSpPr>
          <p:nvPr>
            <p:ph type="title"/>
          </p:nvPr>
        </p:nvSpPr>
        <p:spPr/>
        <p:txBody>
          <a:bodyPr/>
          <a:lstStyle/>
          <a:p>
            <a:r>
              <a:rPr lang="en-US" dirty="0">
                <a:solidFill>
                  <a:schemeClr val="tx1"/>
                </a:solidFill>
              </a:rPr>
              <a:t>TA427 Lures</a:t>
            </a:r>
          </a:p>
        </p:txBody>
      </p:sp>
      <p:pic>
        <p:nvPicPr>
          <p:cNvPr id="14" name="Picture 13">
            <a:extLst>
              <a:ext uri="{FF2B5EF4-FFF2-40B4-BE49-F238E27FC236}">
                <a16:creationId xmlns:a16="http://schemas.microsoft.com/office/drawing/2014/main" id="{5D949E41-0563-012C-7F10-1D354EB40050}"/>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2" name="Picture 1" descr="A close-up of a document&#10;&#10;Description automatically generated">
            <a:extLst>
              <a:ext uri="{FF2B5EF4-FFF2-40B4-BE49-F238E27FC236}">
                <a16:creationId xmlns:a16="http://schemas.microsoft.com/office/drawing/2014/main" id="{44497479-B9A6-8713-C432-D1C462C4B0A0}"/>
              </a:ext>
            </a:extLst>
          </p:cNvPr>
          <p:cNvPicPr>
            <a:picLocks noChangeAspect="1"/>
          </p:cNvPicPr>
          <p:nvPr/>
        </p:nvPicPr>
        <p:blipFill>
          <a:blip r:embed="rId4"/>
          <a:stretch>
            <a:fillRect/>
          </a:stretch>
        </p:blipFill>
        <p:spPr>
          <a:xfrm>
            <a:off x="1586824" y="1484797"/>
            <a:ext cx="9018351" cy="4336256"/>
          </a:xfrm>
          <a:prstGeom prst="rect">
            <a:avLst/>
          </a:prstGeom>
        </p:spPr>
      </p:pic>
    </p:spTree>
    <p:extLst>
      <p:ext uri="{BB962C8B-B14F-4D97-AF65-F5344CB8AC3E}">
        <p14:creationId xmlns:p14="http://schemas.microsoft.com/office/powerpoint/2010/main" val="3381614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ReconShark - LNK as Persistence</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5" name="Picture 4" descr="A computer screen shot of a program code&#10;&#10;Description automatically generated">
            <a:extLst>
              <a:ext uri="{FF2B5EF4-FFF2-40B4-BE49-F238E27FC236}">
                <a16:creationId xmlns:a16="http://schemas.microsoft.com/office/drawing/2014/main" id="{C4A54F76-09C3-139C-F877-41263B8610FE}"/>
              </a:ext>
            </a:extLst>
          </p:cNvPr>
          <p:cNvPicPr>
            <a:picLocks noChangeAspect="1"/>
          </p:cNvPicPr>
          <p:nvPr/>
        </p:nvPicPr>
        <p:blipFill>
          <a:blip r:embed="rId4"/>
          <a:stretch>
            <a:fillRect/>
          </a:stretch>
        </p:blipFill>
        <p:spPr>
          <a:xfrm>
            <a:off x="874746" y="1551485"/>
            <a:ext cx="10442508" cy="4301858"/>
          </a:xfrm>
          <a:prstGeom prst="rect">
            <a:avLst/>
          </a:prstGeom>
        </p:spPr>
      </p:pic>
    </p:spTree>
    <p:extLst>
      <p:ext uri="{BB962C8B-B14F-4D97-AF65-F5344CB8AC3E}">
        <p14:creationId xmlns:p14="http://schemas.microsoft.com/office/powerpoint/2010/main" val="2560386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ReconShark - LNK as Persistence</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A7C87E5E-C591-F78E-B735-7B349C7EDDD8}"/>
              </a:ext>
            </a:extLst>
          </p:cNvPr>
          <p:cNvPicPr>
            <a:picLocks noChangeAspect="1"/>
          </p:cNvPicPr>
          <p:nvPr/>
        </p:nvPicPr>
        <p:blipFill>
          <a:blip r:embed="rId4"/>
          <a:stretch>
            <a:fillRect/>
          </a:stretch>
        </p:blipFill>
        <p:spPr>
          <a:xfrm>
            <a:off x="55817" y="2494607"/>
            <a:ext cx="12080366" cy="1868785"/>
          </a:xfrm>
          <a:prstGeom prst="rect">
            <a:avLst/>
          </a:prstGeom>
        </p:spPr>
      </p:pic>
    </p:spTree>
    <p:extLst>
      <p:ext uri="{BB962C8B-B14F-4D97-AF65-F5344CB8AC3E}">
        <p14:creationId xmlns:p14="http://schemas.microsoft.com/office/powerpoint/2010/main" val="260466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ReconShark - LNK as Persistence</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51EB0015-3AE8-13B0-FC06-4DAAA5A1AC30}"/>
              </a:ext>
            </a:extLst>
          </p:cNvPr>
          <p:cNvPicPr>
            <a:picLocks noChangeAspect="1"/>
          </p:cNvPicPr>
          <p:nvPr/>
        </p:nvPicPr>
        <p:blipFill rotWithShape="1">
          <a:blip r:embed="rId4"/>
          <a:srcRect b="22307"/>
          <a:stretch/>
        </p:blipFill>
        <p:spPr>
          <a:xfrm>
            <a:off x="4123352" y="1365065"/>
            <a:ext cx="3945296" cy="3507702"/>
          </a:xfrm>
          <a:prstGeom prst="rect">
            <a:avLst/>
          </a:prstGeom>
        </p:spPr>
      </p:pic>
      <p:pic>
        <p:nvPicPr>
          <p:cNvPr id="10" name="Picture 9" descr="A black rectangular object with white text&#10;&#10;Description automatically generated">
            <a:extLst>
              <a:ext uri="{FF2B5EF4-FFF2-40B4-BE49-F238E27FC236}">
                <a16:creationId xmlns:a16="http://schemas.microsoft.com/office/drawing/2014/main" id="{99C9200C-9165-4654-A20E-C5BEDAD839E6}"/>
              </a:ext>
            </a:extLst>
          </p:cNvPr>
          <p:cNvPicPr>
            <a:picLocks noChangeAspect="1"/>
          </p:cNvPicPr>
          <p:nvPr/>
        </p:nvPicPr>
        <p:blipFill rotWithShape="1">
          <a:blip r:embed="rId5"/>
          <a:srcRect l="5792" t="29294" r="19900" b="32201"/>
          <a:stretch/>
        </p:blipFill>
        <p:spPr>
          <a:xfrm>
            <a:off x="186331" y="4708552"/>
            <a:ext cx="11819338" cy="1333781"/>
          </a:xfrm>
          <a:prstGeom prst="rect">
            <a:avLst/>
          </a:prstGeom>
        </p:spPr>
      </p:pic>
    </p:spTree>
    <p:extLst>
      <p:ext uri="{BB962C8B-B14F-4D97-AF65-F5344CB8AC3E}">
        <p14:creationId xmlns:p14="http://schemas.microsoft.com/office/powerpoint/2010/main" val="2749613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4"/>
          <p:cNvSpPr txBox="1">
            <a:spLocks noGrp="1"/>
          </p:cNvSpPr>
          <p:nvPr>
            <p:ph type="ctrTitle"/>
          </p:nvPr>
        </p:nvSpPr>
        <p:spPr>
          <a:xfrm>
            <a:off x="1524000" y="1470037"/>
            <a:ext cx="9144000" cy="280261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800"/>
              <a:buFont typeface="Arial"/>
              <a:buNone/>
            </a:pPr>
            <a:r>
              <a:rPr lang="en-US" dirty="0"/>
              <a:t>Third Contestant</a:t>
            </a:r>
            <a:endParaRPr dirty="0"/>
          </a:p>
        </p:txBody>
      </p:sp>
      <p:sp>
        <p:nvSpPr>
          <p:cNvPr id="169" name="Google Shape;169;p4"/>
          <p:cNvSpPr txBox="1">
            <a:spLocks noGrp="1"/>
          </p:cNvSpPr>
          <p:nvPr>
            <p:ph type="subTitle" idx="1"/>
          </p:nvPr>
        </p:nvSpPr>
        <p:spPr>
          <a:xfrm>
            <a:off x="1524000" y="4272647"/>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000"/>
              <a:buNone/>
            </a:pPr>
            <a:r>
              <a:rPr lang="en-US" dirty="0"/>
              <a:t>TA409</a:t>
            </a:r>
            <a:endParaRPr dirty="0"/>
          </a:p>
        </p:txBody>
      </p:sp>
    </p:spTree>
    <p:extLst>
      <p:ext uri="{BB962C8B-B14F-4D97-AF65-F5344CB8AC3E}">
        <p14:creationId xmlns:p14="http://schemas.microsoft.com/office/powerpoint/2010/main" val="284467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0D1027-CE86-D0BB-A7E8-41D5118AF207}"/>
              </a:ext>
            </a:extLst>
          </p:cNvPr>
          <p:cNvSpPr>
            <a:spLocks noGrp="1"/>
          </p:cNvSpPr>
          <p:nvPr>
            <p:ph type="title"/>
          </p:nvPr>
        </p:nvSpPr>
        <p:spPr/>
        <p:txBody>
          <a:bodyPr/>
          <a:lstStyle/>
          <a:p>
            <a:r>
              <a:rPr lang="en-US" dirty="0">
                <a:solidFill>
                  <a:schemeClr val="tx1"/>
                </a:solidFill>
              </a:rPr>
              <a:t>TA409</a:t>
            </a:r>
          </a:p>
        </p:txBody>
      </p:sp>
      <p:sp>
        <p:nvSpPr>
          <p:cNvPr id="2" name="Text Placeholder 15">
            <a:extLst>
              <a:ext uri="{FF2B5EF4-FFF2-40B4-BE49-F238E27FC236}">
                <a16:creationId xmlns:a16="http://schemas.microsoft.com/office/drawing/2014/main" id="{8AA9CA5D-F2BA-66BA-83C3-3782CAD47BE5}"/>
              </a:ext>
            </a:extLst>
          </p:cNvPr>
          <p:cNvSpPr txBox="1">
            <a:spLocks/>
          </p:cNvSpPr>
          <p:nvPr/>
        </p:nvSpPr>
        <p:spPr>
          <a:xfrm>
            <a:off x="608011" y="3682310"/>
            <a:ext cx="3520440" cy="548497"/>
          </a:xfrm>
          <a:prstGeom prst="rect">
            <a:avLst/>
          </a:prstGeom>
          <a:solidFill>
            <a:srgbClr val="0070C0"/>
          </a:solidFill>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99" b="1" dirty="0"/>
              <a:t>Tactics</a:t>
            </a:r>
          </a:p>
        </p:txBody>
      </p:sp>
      <p:sp>
        <p:nvSpPr>
          <p:cNvPr id="4" name="Text Placeholder 17">
            <a:extLst>
              <a:ext uri="{FF2B5EF4-FFF2-40B4-BE49-F238E27FC236}">
                <a16:creationId xmlns:a16="http://schemas.microsoft.com/office/drawing/2014/main" id="{1CE4904D-8FE6-2A75-8172-651C454DD71A}"/>
              </a:ext>
            </a:extLst>
          </p:cNvPr>
          <p:cNvSpPr txBox="1">
            <a:spLocks/>
          </p:cNvSpPr>
          <p:nvPr/>
        </p:nvSpPr>
        <p:spPr>
          <a:xfrm>
            <a:off x="4332765" y="3682307"/>
            <a:ext cx="3520440" cy="548497"/>
          </a:xfrm>
          <a:prstGeom prst="rect">
            <a:avLst/>
          </a:prstGeom>
          <a:solidFill>
            <a:srgbClr val="00BE88"/>
          </a:solidFill>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b="1" dirty="0"/>
              <a:t>Targets</a:t>
            </a:r>
          </a:p>
        </p:txBody>
      </p:sp>
      <p:sp>
        <p:nvSpPr>
          <p:cNvPr id="8" name="Text Placeholder 19">
            <a:extLst>
              <a:ext uri="{FF2B5EF4-FFF2-40B4-BE49-F238E27FC236}">
                <a16:creationId xmlns:a16="http://schemas.microsoft.com/office/drawing/2014/main" id="{B142D5AA-350E-DD2E-000E-F9597757F9C8}"/>
              </a:ext>
            </a:extLst>
          </p:cNvPr>
          <p:cNvSpPr txBox="1">
            <a:spLocks/>
          </p:cNvSpPr>
          <p:nvPr/>
        </p:nvSpPr>
        <p:spPr>
          <a:xfrm>
            <a:off x="8057516" y="3682307"/>
            <a:ext cx="3520440" cy="548497"/>
          </a:xfrm>
          <a:prstGeom prst="rect">
            <a:avLst/>
          </a:prstGeom>
          <a:solidFill>
            <a:srgbClr val="7030A0"/>
          </a:solidFill>
          <a:ln>
            <a:solidFill>
              <a:schemeClr val="tx1"/>
            </a:solidFill>
          </a:ln>
        </p:spPr>
        <p:txBody>
          <a:bodyPr vert="horz" lIns="91416" tIns="45708" rIns="91416" bIns="45708"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99" b="1" dirty="0"/>
              <a:t>Tooling</a:t>
            </a:r>
          </a:p>
        </p:txBody>
      </p:sp>
      <p:pic>
        <p:nvPicPr>
          <p:cNvPr id="14" name="Picture 13">
            <a:extLst>
              <a:ext uri="{FF2B5EF4-FFF2-40B4-BE49-F238E27FC236}">
                <a16:creationId xmlns:a16="http://schemas.microsoft.com/office/drawing/2014/main" id="{5D949E41-0563-012C-7F10-1D354EB40050}"/>
              </a:ext>
            </a:extLst>
          </p:cNvPr>
          <p:cNvPicPr>
            <a:picLocks noChangeAspect="1"/>
          </p:cNvPicPr>
          <p:nvPr/>
        </p:nvPicPr>
        <p:blipFill>
          <a:blip r:embed="rId3"/>
          <a:stretch>
            <a:fillRect/>
          </a:stretch>
        </p:blipFill>
        <p:spPr>
          <a:xfrm>
            <a:off x="4620172" y="6321918"/>
            <a:ext cx="7366000" cy="393700"/>
          </a:xfrm>
          <a:prstGeom prst="rect">
            <a:avLst/>
          </a:prstGeom>
        </p:spPr>
      </p:pic>
      <p:sp>
        <p:nvSpPr>
          <p:cNvPr id="15" name="TextBox 14">
            <a:extLst>
              <a:ext uri="{FF2B5EF4-FFF2-40B4-BE49-F238E27FC236}">
                <a16:creationId xmlns:a16="http://schemas.microsoft.com/office/drawing/2014/main" id="{45684E03-DDFE-099B-04F1-CBC81EC6A3D1}"/>
              </a:ext>
            </a:extLst>
          </p:cNvPr>
          <p:cNvSpPr txBox="1"/>
          <p:nvPr/>
        </p:nvSpPr>
        <p:spPr>
          <a:xfrm>
            <a:off x="610871" y="1869408"/>
            <a:ext cx="10967085" cy="1812899"/>
          </a:xfrm>
          <a:prstGeom prst="rect">
            <a:avLst/>
          </a:prstGeom>
          <a:noFill/>
        </p:spPr>
        <p:txBody>
          <a:bodyPr wrap="square" lIns="0" tIns="0" rIns="0" bIns="0" rtlCol="0">
            <a:noAutofit/>
          </a:bodyPr>
          <a:lstStyle/>
          <a:p>
            <a:pPr algn="l">
              <a:lnSpc>
                <a:spcPct val="90000"/>
              </a:lnSpc>
            </a:pPr>
            <a:r>
              <a:rPr lang="en-US" sz="2800" dirty="0" err="1">
                <a:solidFill>
                  <a:schemeClr val="tx1"/>
                </a:solidFill>
              </a:rPr>
              <a:t>RedEyes</a:t>
            </a:r>
            <a:r>
              <a:rPr lang="en-US" sz="2800" dirty="0">
                <a:solidFill>
                  <a:schemeClr val="tx1"/>
                </a:solidFill>
              </a:rPr>
              <a:t>, </a:t>
            </a:r>
            <a:r>
              <a:rPr lang="en-US" sz="2800" dirty="0" err="1">
                <a:solidFill>
                  <a:schemeClr val="tx1"/>
                </a:solidFill>
              </a:rPr>
              <a:t>Scarcruft</a:t>
            </a:r>
            <a:r>
              <a:rPr lang="en-US" sz="2800" dirty="0">
                <a:solidFill>
                  <a:schemeClr val="tx1"/>
                </a:solidFill>
              </a:rPr>
              <a:t>, APT37, </a:t>
            </a:r>
            <a:r>
              <a:rPr lang="en-US" sz="2800" dirty="0" err="1">
                <a:solidFill>
                  <a:schemeClr val="tx1"/>
                </a:solidFill>
              </a:rPr>
              <a:t>InkySquid</a:t>
            </a:r>
            <a:r>
              <a:rPr lang="en-US" sz="2800" dirty="0">
                <a:solidFill>
                  <a:schemeClr val="tx1"/>
                </a:solidFill>
              </a:rPr>
              <a:t>, Ricochet </a:t>
            </a:r>
            <a:r>
              <a:rPr lang="en-US" sz="2800" dirty="0" err="1">
                <a:solidFill>
                  <a:schemeClr val="tx1"/>
                </a:solidFill>
              </a:rPr>
              <a:t>Chollima</a:t>
            </a:r>
            <a:r>
              <a:rPr lang="en-US" sz="2800" dirty="0">
                <a:solidFill>
                  <a:schemeClr val="tx1"/>
                </a:solidFill>
              </a:rPr>
              <a:t>, Pearl Sleet</a:t>
            </a:r>
          </a:p>
          <a:p>
            <a:pPr algn="l">
              <a:lnSpc>
                <a:spcPct val="90000"/>
              </a:lnSpc>
            </a:pPr>
            <a:endParaRPr lang="en-US" sz="2800" dirty="0">
              <a:solidFill>
                <a:schemeClr val="tx1"/>
              </a:solidFill>
            </a:endParaRPr>
          </a:p>
          <a:p>
            <a:pPr algn="l">
              <a:lnSpc>
                <a:spcPct val="90000"/>
              </a:lnSpc>
            </a:pPr>
            <a:endParaRPr lang="en-US" sz="2800" dirty="0">
              <a:solidFill>
                <a:schemeClr val="tx1"/>
              </a:solidFill>
            </a:endParaRPr>
          </a:p>
        </p:txBody>
      </p:sp>
      <p:sp>
        <p:nvSpPr>
          <p:cNvPr id="21" name="Content Placeholder 2">
            <a:extLst>
              <a:ext uri="{FF2B5EF4-FFF2-40B4-BE49-F238E27FC236}">
                <a16:creationId xmlns:a16="http://schemas.microsoft.com/office/drawing/2014/main" id="{2A277C3C-1E83-C86F-01DA-65E4165A0505}"/>
              </a:ext>
            </a:extLst>
          </p:cNvPr>
          <p:cNvSpPr txBox="1">
            <a:spLocks/>
          </p:cNvSpPr>
          <p:nvPr/>
        </p:nvSpPr>
        <p:spPr>
          <a:xfrm>
            <a:off x="608011" y="4230805"/>
            <a:ext cx="3520441" cy="1996376"/>
          </a:xfrm>
          <a:prstGeom prst="rect">
            <a:avLst/>
          </a:prstGeom>
          <a:ln>
            <a:solidFill>
              <a:schemeClr val="tx1"/>
            </a:solidFill>
          </a:ln>
        </p:spPr>
        <p:txBody>
          <a:bodyPr vert="horz" lIns="0" tIns="0" rIns="0" bIns="0" numCol="1" rtlCol="0">
            <a:noAutofit/>
          </a:bodyPr>
          <a:lstStyle>
            <a:lvl1pPr marL="182880" indent="-182880" algn="l" defTabSz="914400" rtl="0" eaLnBrk="1" latinLnBrk="0" hangingPunct="1">
              <a:lnSpc>
                <a:spcPct val="90000"/>
              </a:lnSpc>
              <a:spcBef>
                <a:spcPts val="1200"/>
              </a:spcBef>
              <a:buClr>
                <a:schemeClr val="tx1"/>
              </a:buClr>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9pPr>
          </a:lstStyle>
          <a:p>
            <a:pPr marL="91440" indent="0">
              <a:lnSpc>
                <a:spcPct val="100000"/>
              </a:lnSpc>
              <a:spcBef>
                <a:spcPts val="1500"/>
              </a:spcBef>
              <a:buNone/>
            </a:pPr>
            <a:r>
              <a:rPr lang="en-US" sz="2000" dirty="0"/>
              <a:t>Watering Holes</a:t>
            </a:r>
          </a:p>
          <a:p>
            <a:pPr marL="91440" indent="0">
              <a:lnSpc>
                <a:spcPct val="100000"/>
              </a:lnSpc>
              <a:spcBef>
                <a:spcPts val="1500"/>
              </a:spcBef>
              <a:buNone/>
            </a:pPr>
            <a:r>
              <a:rPr lang="en-US" sz="2000" dirty="0"/>
              <a:t>LNK-based Phishing</a:t>
            </a:r>
          </a:p>
          <a:p>
            <a:pPr marL="91440" indent="0">
              <a:lnSpc>
                <a:spcPct val="100000"/>
              </a:lnSpc>
              <a:spcBef>
                <a:spcPts val="1500"/>
              </a:spcBef>
              <a:buNone/>
            </a:pPr>
            <a:r>
              <a:rPr lang="en-US" sz="2000" dirty="0"/>
              <a:t>Browser Exploits</a:t>
            </a:r>
          </a:p>
          <a:p>
            <a:pPr marL="91440" indent="0">
              <a:lnSpc>
                <a:spcPct val="100000"/>
              </a:lnSpc>
              <a:spcBef>
                <a:spcPts val="1500"/>
              </a:spcBef>
              <a:buNone/>
            </a:pPr>
            <a:r>
              <a:rPr lang="en-US" sz="2000" dirty="0"/>
              <a:t>CHM / HTML  Cred Harvest</a:t>
            </a:r>
          </a:p>
        </p:txBody>
      </p:sp>
      <p:sp>
        <p:nvSpPr>
          <p:cNvPr id="26" name="Content Placeholder 2">
            <a:extLst>
              <a:ext uri="{FF2B5EF4-FFF2-40B4-BE49-F238E27FC236}">
                <a16:creationId xmlns:a16="http://schemas.microsoft.com/office/drawing/2014/main" id="{F17C69F5-D217-8412-8C8D-D9CACDCE7B5E}"/>
              </a:ext>
            </a:extLst>
          </p:cNvPr>
          <p:cNvSpPr txBox="1">
            <a:spLocks/>
          </p:cNvSpPr>
          <p:nvPr/>
        </p:nvSpPr>
        <p:spPr>
          <a:xfrm>
            <a:off x="4329904" y="4230804"/>
            <a:ext cx="3520441" cy="1996376"/>
          </a:xfrm>
          <a:prstGeom prst="rect">
            <a:avLst/>
          </a:prstGeom>
          <a:ln>
            <a:solidFill>
              <a:schemeClr val="tx1"/>
            </a:solidFill>
          </a:ln>
        </p:spPr>
        <p:txBody>
          <a:bodyPr vert="horz" lIns="0" tIns="0" rIns="0" bIns="0" numCol="1" rtlCol="0">
            <a:noAutofit/>
          </a:bodyPr>
          <a:lstStyle>
            <a:lvl1pPr marL="182880" indent="-182880" algn="l" defTabSz="914400" rtl="0" eaLnBrk="1" latinLnBrk="0" hangingPunct="1">
              <a:lnSpc>
                <a:spcPct val="90000"/>
              </a:lnSpc>
              <a:spcBef>
                <a:spcPts val="1200"/>
              </a:spcBef>
              <a:buClr>
                <a:schemeClr val="tx1"/>
              </a:buClr>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9pPr>
          </a:lstStyle>
          <a:p>
            <a:pPr marL="91440" indent="0">
              <a:lnSpc>
                <a:spcPct val="100000"/>
              </a:lnSpc>
              <a:spcBef>
                <a:spcPts val="1500"/>
              </a:spcBef>
              <a:buNone/>
            </a:pPr>
            <a:r>
              <a:rPr lang="en-US" sz="1999" dirty="0"/>
              <a:t>Dissidents </a:t>
            </a:r>
          </a:p>
          <a:p>
            <a:pPr marL="91440" indent="0">
              <a:lnSpc>
                <a:spcPct val="100000"/>
              </a:lnSpc>
              <a:spcBef>
                <a:spcPts val="1500"/>
              </a:spcBef>
              <a:buNone/>
            </a:pPr>
            <a:r>
              <a:rPr lang="en-US" sz="1999" dirty="0"/>
              <a:t>North Korean Defectors</a:t>
            </a:r>
          </a:p>
          <a:p>
            <a:pPr marL="91440" indent="0">
              <a:lnSpc>
                <a:spcPct val="100000"/>
              </a:lnSpc>
              <a:spcBef>
                <a:spcPts val="1500"/>
              </a:spcBef>
              <a:buNone/>
            </a:pPr>
            <a:r>
              <a:rPr lang="en-US" sz="1999" dirty="0"/>
              <a:t>Human Rights NGOs</a:t>
            </a:r>
            <a:endParaRPr lang="en-US" sz="1799" dirty="0"/>
          </a:p>
        </p:txBody>
      </p:sp>
      <p:sp>
        <p:nvSpPr>
          <p:cNvPr id="27" name="Content Placeholder 2">
            <a:extLst>
              <a:ext uri="{FF2B5EF4-FFF2-40B4-BE49-F238E27FC236}">
                <a16:creationId xmlns:a16="http://schemas.microsoft.com/office/drawing/2014/main" id="{1CD8E1BC-F41B-582D-FD6D-15247284698B}"/>
              </a:ext>
            </a:extLst>
          </p:cNvPr>
          <p:cNvSpPr txBox="1">
            <a:spLocks/>
          </p:cNvSpPr>
          <p:nvPr/>
        </p:nvSpPr>
        <p:spPr>
          <a:xfrm>
            <a:off x="8058944" y="4230804"/>
            <a:ext cx="3520441" cy="1996376"/>
          </a:xfrm>
          <a:prstGeom prst="rect">
            <a:avLst/>
          </a:prstGeom>
          <a:ln>
            <a:solidFill>
              <a:schemeClr val="tx1"/>
            </a:solidFill>
          </a:ln>
        </p:spPr>
        <p:txBody>
          <a:bodyPr vert="horz" lIns="0" tIns="0" rIns="0" bIns="0" numCol="1" rtlCol="0">
            <a:noAutofit/>
          </a:bodyPr>
          <a:lstStyle>
            <a:lvl1pPr marL="182880" indent="-182880" algn="l" defTabSz="914400" rtl="0" eaLnBrk="1" latinLnBrk="0" hangingPunct="1">
              <a:lnSpc>
                <a:spcPct val="90000"/>
              </a:lnSpc>
              <a:spcBef>
                <a:spcPts val="1200"/>
              </a:spcBef>
              <a:buClr>
                <a:schemeClr val="tx1"/>
              </a:buClr>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HP Simplified" panose="020B0604020204020204" pitchFamily="34" charset="0"/>
              <a:buChar char="•"/>
              <a:defRPr sz="1200" kern="1200">
                <a:solidFill>
                  <a:schemeClr val="tx1"/>
                </a:solidFill>
                <a:latin typeface="+mn-lt"/>
                <a:ea typeface="+mn-ea"/>
                <a:cs typeface="+mn-cs"/>
              </a:defRPr>
            </a:lvl9pPr>
          </a:lstStyle>
          <a:p>
            <a:pPr marL="91440" indent="0">
              <a:lnSpc>
                <a:spcPct val="100000"/>
              </a:lnSpc>
              <a:spcBef>
                <a:spcPts val="1500"/>
              </a:spcBef>
              <a:buNone/>
            </a:pPr>
            <a:r>
              <a:rPr lang="en-US" sz="1999" dirty="0"/>
              <a:t>ROKRAT</a:t>
            </a:r>
          </a:p>
          <a:p>
            <a:pPr marL="91440" indent="0">
              <a:lnSpc>
                <a:spcPct val="100000"/>
              </a:lnSpc>
              <a:spcBef>
                <a:spcPts val="1500"/>
              </a:spcBef>
              <a:buNone/>
            </a:pPr>
            <a:r>
              <a:rPr lang="en-US" sz="1999" dirty="0"/>
              <a:t>GOLD BACKDOOR</a:t>
            </a:r>
          </a:p>
          <a:p>
            <a:pPr marL="91440" indent="0">
              <a:lnSpc>
                <a:spcPct val="100000"/>
              </a:lnSpc>
              <a:spcBef>
                <a:spcPts val="1500"/>
              </a:spcBef>
              <a:buNone/>
            </a:pPr>
            <a:r>
              <a:rPr lang="en-US" sz="1999" dirty="0"/>
              <a:t>Chinotto</a:t>
            </a:r>
          </a:p>
        </p:txBody>
      </p:sp>
    </p:spTree>
    <p:extLst>
      <p:ext uri="{BB962C8B-B14F-4D97-AF65-F5344CB8AC3E}">
        <p14:creationId xmlns:p14="http://schemas.microsoft.com/office/powerpoint/2010/main" val="293338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0D1027-CE86-D0BB-A7E8-41D5118AF207}"/>
              </a:ext>
            </a:extLst>
          </p:cNvPr>
          <p:cNvSpPr>
            <a:spLocks noGrp="1"/>
          </p:cNvSpPr>
          <p:nvPr>
            <p:ph type="title"/>
          </p:nvPr>
        </p:nvSpPr>
        <p:spPr/>
        <p:txBody>
          <a:bodyPr/>
          <a:lstStyle/>
          <a:p>
            <a:r>
              <a:rPr lang="en-US" dirty="0">
                <a:solidFill>
                  <a:schemeClr val="tx1"/>
                </a:solidFill>
              </a:rPr>
              <a:t>TA409 Lures</a:t>
            </a:r>
          </a:p>
        </p:txBody>
      </p:sp>
      <p:pic>
        <p:nvPicPr>
          <p:cNvPr id="14" name="Picture 13">
            <a:extLst>
              <a:ext uri="{FF2B5EF4-FFF2-40B4-BE49-F238E27FC236}">
                <a16:creationId xmlns:a16="http://schemas.microsoft.com/office/drawing/2014/main" id="{5D949E41-0563-012C-7F10-1D354EB40050}"/>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801995C-A6AE-5953-B31C-FB00770E4705}"/>
              </a:ext>
            </a:extLst>
          </p:cNvPr>
          <p:cNvPicPr>
            <a:picLocks noChangeAspect="1"/>
          </p:cNvPicPr>
          <p:nvPr/>
        </p:nvPicPr>
        <p:blipFill>
          <a:blip r:embed="rId4"/>
          <a:stretch>
            <a:fillRect/>
          </a:stretch>
        </p:blipFill>
        <p:spPr>
          <a:xfrm>
            <a:off x="3125394" y="1346576"/>
            <a:ext cx="5938037" cy="4975342"/>
          </a:xfrm>
          <a:prstGeom prst="rect">
            <a:avLst/>
          </a:prstGeom>
        </p:spPr>
      </p:pic>
    </p:spTree>
    <p:extLst>
      <p:ext uri="{BB962C8B-B14F-4D97-AF65-F5344CB8AC3E}">
        <p14:creationId xmlns:p14="http://schemas.microsoft.com/office/powerpoint/2010/main" val="4092488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257c44975ed_1_196"/>
          <p:cNvSpPr txBox="1">
            <a:spLocks noGrp="1"/>
          </p:cNvSpPr>
          <p:nvPr>
            <p:ph type="title"/>
          </p:nvPr>
        </p:nvSpPr>
        <p:spPr>
          <a:xfrm>
            <a:off x="435864" y="452946"/>
            <a:ext cx="109179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Arial"/>
              <a:buNone/>
            </a:pPr>
            <a:r>
              <a:rPr lang="en-US"/>
              <a:t>DISCLAIMER</a:t>
            </a:r>
            <a:endParaRPr/>
          </a:p>
        </p:txBody>
      </p:sp>
      <p:sp>
        <p:nvSpPr>
          <p:cNvPr id="671" name="Google Shape;671;g257c44975ed_1_196"/>
          <p:cNvSpPr txBox="1">
            <a:spLocks noGrp="1"/>
          </p:cNvSpPr>
          <p:nvPr>
            <p:ph type="sldNum" idx="12"/>
          </p:nvPr>
        </p:nvSpPr>
        <p:spPr>
          <a:xfrm>
            <a:off x="11560175" y="6356350"/>
            <a:ext cx="366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672" name="Google Shape;672;g257c44975ed_1_196"/>
          <p:cNvSpPr txBox="1">
            <a:spLocks noGrp="1"/>
          </p:cNvSpPr>
          <p:nvPr>
            <p:ph type="body" idx="1"/>
          </p:nvPr>
        </p:nvSpPr>
        <p:spPr>
          <a:xfrm>
            <a:off x="435863" y="1424539"/>
            <a:ext cx="11115600" cy="4541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500" dirty="0"/>
              <a:t>The content of the presentation(s) is strictly confidential.</a:t>
            </a:r>
          </a:p>
          <a:p>
            <a:pPr marL="0" lvl="0" indent="0" algn="l" rtl="0">
              <a:lnSpc>
                <a:spcPct val="90000"/>
              </a:lnSpc>
              <a:spcBef>
                <a:spcPts val="0"/>
              </a:spcBef>
              <a:spcAft>
                <a:spcPts val="0"/>
              </a:spcAft>
              <a:buClr>
                <a:schemeClr val="dk1"/>
              </a:buClr>
              <a:buSzPts val="1100"/>
              <a:buFont typeface="Arial"/>
              <a:buNone/>
            </a:pPr>
            <a:r>
              <a:rPr lang="en-US" sz="2500" dirty="0"/>
              <a:t>All rights to the material featured in the presentation(s) are owned for use by, Proofpoint, Inc. and are protected by copyright laws, international treaty provisions and other applicable laws. You may not copy, reproduce, republish, download, screen capture, post, broadcast, transmit, make available to others, or otherwise use the content or presentation in any way. You agree not to adapt, alter, or create a derivative work from any of the presentation content. To ensure a fluid discussion environment, we request that the names of event participants including presenters remain confidential.</a:t>
            </a:r>
            <a:endParaRPr sz="2500"/>
          </a:p>
          <a:p>
            <a:pPr marL="0" lvl="0" indent="0" algn="l" rtl="0">
              <a:lnSpc>
                <a:spcPct val="90000"/>
              </a:lnSpc>
              <a:spcBef>
                <a:spcPts val="0"/>
              </a:spcBef>
              <a:spcAft>
                <a:spcPts val="0"/>
              </a:spcAft>
              <a:buClr>
                <a:schemeClr val="dk1"/>
              </a:buClr>
              <a:buSzPts val="1100"/>
              <a:buFont typeface="Arial"/>
              <a:buNone/>
            </a:pPr>
            <a:r>
              <a:rPr lang="en-US" sz="2500" dirty="0"/>
              <a:t>Any violation of this disclaimer would result in legal proceedings.</a:t>
            </a:r>
            <a:endParaRPr sz="2500" dirty="0"/>
          </a:p>
          <a:p>
            <a:pPr marL="0" lvl="0" indent="0" algn="l" rtl="0">
              <a:lnSpc>
                <a:spcPct val="90000"/>
              </a:lnSpc>
              <a:spcBef>
                <a:spcPts val="0"/>
              </a:spcBef>
              <a:spcAft>
                <a:spcPts val="0"/>
              </a:spcAft>
              <a:buClr>
                <a:schemeClr val="lt1"/>
              </a:buClr>
              <a:buSzPts val="2400"/>
              <a:buNone/>
            </a:pPr>
            <a:endParaRPr/>
          </a:p>
        </p:txBody>
      </p:sp>
    </p:spTree>
    <p:extLst>
      <p:ext uri="{BB962C8B-B14F-4D97-AF65-F5344CB8AC3E}">
        <p14:creationId xmlns:p14="http://schemas.microsoft.com/office/powerpoint/2010/main" val="35302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Fully Featured Loader</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4" name="Picture 3" descr="A screen shot of a computer screen&#10;&#10;Description automatically generated">
            <a:extLst>
              <a:ext uri="{FF2B5EF4-FFF2-40B4-BE49-F238E27FC236}">
                <a16:creationId xmlns:a16="http://schemas.microsoft.com/office/drawing/2014/main" id="{C7DD1046-7ADF-0FCB-B298-2D4A9707B102}"/>
              </a:ext>
            </a:extLst>
          </p:cNvPr>
          <p:cNvPicPr>
            <a:picLocks noChangeAspect="1"/>
          </p:cNvPicPr>
          <p:nvPr/>
        </p:nvPicPr>
        <p:blipFill rotWithShape="1">
          <a:blip r:embed="rId4"/>
          <a:srcRect l="4511" t="8149" r="4799" b="10984"/>
          <a:stretch/>
        </p:blipFill>
        <p:spPr>
          <a:xfrm>
            <a:off x="549262" y="1322962"/>
            <a:ext cx="10359192" cy="5535035"/>
          </a:xfrm>
          <a:prstGeom prst="rect">
            <a:avLst/>
          </a:prstGeom>
        </p:spPr>
      </p:pic>
    </p:spTree>
    <p:extLst>
      <p:ext uri="{BB962C8B-B14F-4D97-AF65-F5344CB8AC3E}">
        <p14:creationId xmlns:p14="http://schemas.microsoft.com/office/powerpoint/2010/main" val="1605115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Fully Featured Loader</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6" name="Picture 5" descr="A screen shot of a computer screen&#10;&#10;Description automatically generated">
            <a:extLst>
              <a:ext uri="{FF2B5EF4-FFF2-40B4-BE49-F238E27FC236}">
                <a16:creationId xmlns:a16="http://schemas.microsoft.com/office/drawing/2014/main" id="{EABEB7E4-057F-B933-98BD-59170DABAED7}"/>
              </a:ext>
            </a:extLst>
          </p:cNvPr>
          <p:cNvPicPr>
            <a:picLocks noChangeAspect="1"/>
          </p:cNvPicPr>
          <p:nvPr/>
        </p:nvPicPr>
        <p:blipFill rotWithShape="1">
          <a:blip r:embed="rId4"/>
          <a:srcRect l="4736" t="13858" r="4509" b="14212"/>
          <a:stretch/>
        </p:blipFill>
        <p:spPr>
          <a:xfrm>
            <a:off x="221168" y="1844964"/>
            <a:ext cx="11749664" cy="3168071"/>
          </a:xfrm>
          <a:prstGeom prst="rect">
            <a:avLst/>
          </a:prstGeom>
        </p:spPr>
      </p:pic>
    </p:spTree>
    <p:extLst>
      <p:ext uri="{BB962C8B-B14F-4D97-AF65-F5344CB8AC3E}">
        <p14:creationId xmlns:p14="http://schemas.microsoft.com/office/powerpoint/2010/main" val="1009405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Fully Featured Loader</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9267E7DA-E232-D9B0-AE10-7F2B561B07B4}"/>
              </a:ext>
            </a:extLst>
          </p:cNvPr>
          <p:cNvPicPr>
            <a:picLocks noChangeAspect="1"/>
          </p:cNvPicPr>
          <p:nvPr/>
        </p:nvPicPr>
        <p:blipFill rotWithShape="1">
          <a:blip r:embed="rId4"/>
          <a:srcRect l="4780" t="7308" r="4368" b="7821"/>
          <a:stretch/>
        </p:blipFill>
        <p:spPr>
          <a:xfrm>
            <a:off x="303849" y="48148"/>
            <a:ext cx="11581129" cy="6761703"/>
          </a:xfrm>
          <a:prstGeom prst="rect">
            <a:avLst/>
          </a:prstGeom>
        </p:spPr>
      </p:pic>
    </p:spTree>
    <p:extLst>
      <p:ext uri="{BB962C8B-B14F-4D97-AF65-F5344CB8AC3E}">
        <p14:creationId xmlns:p14="http://schemas.microsoft.com/office/powerpoint/2010/main" val="1761650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Fully Featured (and Noisy) Loader</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6" name="Picture 5" descr="A close up of a document&#10;&#10;Description automatically generated">
            <a:extLst>
              <a:ext uri="{FF2B5EF4-FFF2-40B4-BE49-F238E27FC236}">
                <a16:creationId xmlns:a16="http://schemas.microsoft.com/office/drawing/2014/main" id="{9E06FF43-C86A-1B04-380B-628D6FE533F0}"/>
              </a:ext>
            </a:extLst>
          </p:cNvPr>
          <p:cNvPicPr>
            <a:picLocks noChangeAspect="1"/>
          </p:cNvPicPr>
          <p:nvPr/>
        </p:nvPicPr>
        <p:blipFill rotWithShape="1">
          <a:blip r:embed="rId4"/>
          <a:srcRect r="37915"/>
          <a:stretch/>
        </p:blipFill>
        <p:spPr>
          <a:xfrm>
            <a:off x="314639" y="1838528"/>
            <a:ext cx="11559549" cy="2315183"/>
          </a:xfrm>
          <a:prstGeom prst="rect">
            <a:avLst/>
          </a:prstGeom>
        </p:spPr>
      </p:pic>
      <p:pic>
        <p:nvPicPr>
          <p:cNvPr id="8" name="Picture 7" descr="A white rectangular sign with red text&#10;&#10;Description automatically generated">
            <a:extLst>
              <a:ext uri="{FF2B5EF4-FFF2-40B4-BE49-F238E27FC236}">
                <a16:creationId xmlns:a16="http://schemas.microsoft.com/office/drawing/2014/main" id="{81CC6169-D55C-E4AF-8699-BF7E5B391A0D}"/>
              </a:ext>
            </a:extLst>
          </p:cNvPr>
          <p:cNvPicPr>
            <a:picLocks noChangeAspect="1"/>
          </p:cNvPicPr>
          <p:nvPr/>
        </p:nvPicPr>
        <p:blipFill>
          <a:blip r:embed="rId5"/>
          <a:stretch>
            <a:fillRect/>
          </a:stretch>
        </p:blipFill>
        <p:spPr>
          <a:xfrm>
            <a:off x="314639" y="4153711"/>
            <a:ext cx="5719203" cy="1269054"/>
          </a:xfrm>
          <a:prstGeom prst="rect">
            <a:avLst/>
          </a:prstGeom>
        </p:spPr>
      </p:pic>
      <p:pic>
        <p:nvPicPr>
          <p:cNvPr id="10" name="Picture 9" descr="A close-up of a computer screen&#10;&#10;Description automatically generated">
            <a:extLst>
              <a:ext uri="{FF2B5EF4-FFF2-40B4-BE49-F238E27FC236}">
                <a16:creationId xmlns:a16="http://schemas.microsoft.com/office/drawing/2014/main" id="{5B1BFD72-9C3B-5CCE-8EA7-B46A34CF5478}"/>
              </a:ext>
            </a:extLst>
          </p:cNvPr>
          <p:cNvPicPr>
            <a:picLocks noChangeAspect="1"/>
          </p:cNvPicPr>
          <p:nvPr/>
        </p:nvPicPr>
        <p:blipFill>
          <a:blip r:embed="rId6"/>
          <a:stretch>
            <a:fillRect/>
          </a:stretch>
        </p:blipFill>
        <p:spPr>
          <a:xfrm>
            <a:off x="3333357" y="5262664"/>
            <a:ext cx="8858643" cy="1595333"/>
          </a:xfrm>
          <a:prstGeom prst="rect">
            <a:avLst/>
          </a:prstGeom>
        </p:spPr>
      </p:pic>
    </p:spTree>
    <p:extLst>
      <p:ext uri="{BB962C8B-B14F-4D97-AF65-F5344CB8AC3E}">
        <p14:creationId xmlns:p14="http://schemas.microsoft.com/office/powerpoint/2010/main" val="4176576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Source Code?</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F81BE45C-05B0-0BC3-10CA-FCC74AB99CA4}"/>
              </a:ext>
            </a:extLst>
          </p:cNvPr>
          <p:cNvPicPr>
            <a:picLocks noChangeAspect="1"/>
          </p:cNvPicPr>
          <p:nvPr/>
        </p:nvPicPr>
        <p:blipFill>
          <a:blip r:embed="rId4"/>
          <a:stretch>
            <a:fillRect/>
          </a:stretch>
        </p:blipFill>
        <p:spPr>
          <a:xfrm>
            <a:off x="0" y="2898032"/>
            <a:ext cx="7772400" cy="2803534"/>
          </a:xfrm>
          <a:prstGeom prst="rect">
            <a:avLst/>
          </a:prstGeom>
        </p:spPr>
      </p:pic>
      <p:pic>
        <p:nvPicPr>
          <p:cNvPr id="2050" name="Picture 2">
            <a:extLst>
              <a:ext uri="{FF2B5EF4-FFF2-40B4-BE49-F238E27FC236}">
                <a16:creationId xmlns:a16="http://schemas.microsoft.com/office/drawing/2014/main" id="{0DD3FB22-96A1-D8A1-9FB2-5D6FDEE389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62" t="4420" r="14412"/>
          <a:stretch/>
        </p:blipFill>
        <p:spPr bwMode="auto">
          <a:xfrm>
            <a:off x="7464357" y="1999246"/>
            <a:ext cx="4727643" cy="3702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number&#10;&#10;Description automatically generated">
            <a:extLst>
              <a:ext uri="{FF2B5EF4-FFF2-40B4-BE49-F238E27FC236}">
                <a16:creationId xmlns:a16="http://schemas.microsoft.com/office/drawing/2014/main" id="{CE9B8DB2-6D7E-514B-E1D3-BBEE4744C60C}"/>
              </a:ext>
            </a:extLst>
          </p:cNvPr>
          <p:cNvPicPr>
            <a:picLocks noChangeAspect="1"/>
          </p:cNvPicPr>
          <p:nvPr/>
        </p:nvPicPr>
        <p:blipFill>
          <a:blip r:embed="rId6"/>
          <a:stretch>
            <a:fillRect/>
          </a:stretch>
        </p:blipFill>
        <p:spPr>
          <a:xfrm>
            <a:off x="0" y="1999246"/>
            <a:ext cx="4042366" cy="917074"/>
          </a:xfrm>
          <a:prstGeom prst="rect">
            <a:avLst/>
          </a:prstGeom>
        </p:spPr>
      </p:pic>
    </p:spTree>
    <p:extLst>
      <p:ext uri="{BB962C8B-B14F-4D97-AF65-F5344CB8AC3E}">
        <p14:creationId xmlns:p14="http://schemas.microsoft.com/office/powerpoint/2010/main" val="19279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Source Code?</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5C8BEF29-0761-AA86-FBBE-1F35552FDF2C}"/>
              </a:ext>
            </a:extLst>
          </p:cNvPr>
          <p:cNvPicPr>
            <a:picLocks noChangeAspect="1"/>
          </p:cNvPicPr>
          <p:nvPr/>
        </p:nvPicPr>
        <p:blipFill>
          <a:blip r:embed="rId4"/>
          <a:stretch>
            <a:fillRect/>
          </a:stretch>
        </p:blipFill>
        <p:spPr>
          <a:xfrm>
            <a:off x="573967" y="1227118"/>
            <a:ext cx="11040894" cy="4069559"/>
          </a:xfrm>
          <a:prstGeom prst="rect">
            <a:avLst/>
          </a:prstGeom>
        </p:spPr>
      </p:pic>
      <p:pic>
        <p:nvPicPr>
          <p:cNvPr id="9" name="Picture 8" descr="A black and purple rectangle&#10;&#10;Description automatically generated">
            <a:extLst>
              <a:ext uri="{FF2B5EF4-FFF2-40B4-BE49-F238E27FC236}">
                <a16:creationId xmlns:a16="http://schemas.microsoft.com/office/drawing/2014/main" id="{20543A58-1024-CE3D-34D8-DCD84E073CA1}"/>
              </a:ext>
            </a:extLst>
          </p:cNvPr>
          <p:cNvPicPr>
            <a:picLocks noChangeAspect="1"/>
          </p:cNvPicPr>
          <p:nvPr/>
        </p:nvPicPr>
        <p:blipFill rotWithShape="1">
          <a:blip r:embed="rId5"/>
          <a:srcRect r="7443"/>
          <a:stretch/>
        </p:blipFill>
        <p:spPr>
          <a:xfrm>
            <a:off x="573967" y="5296677"/>
            <a:ext cx="11618033" cy="2641093"/>
          </a:xfrm>
          <a:prstGeom prst="rect">
            <a:avLst/>
          </a:prstGeom>
        </p:spPr>
      </p:pic>
    </p:spTree>
    <p:extLst>
      <p:ext uri="{BB962C8B-B14F-4D97-AF65-F5344CB8AC3E}">
        <p14:creationId xmlns:p14="http://schemas.microsoft.com/office/powerpoint/2010/main" val="1002137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Delicious Leftovers</a:t>
            </a:r>
            <a:endParaRPr lang="en-US" dirty="0">
              <a:solidFill>
                <a:schemeClr val="tx1"/>
              </a:solidFill>
              <a:latin typeface="+mn-lt"/>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6" name="Picture 5" descr="A computer screen shot of a program&#10;&#10;Description automatically generated">
            <a:extLst>
              <a:ext uri="{FF2B5EF4-FFF2-40B4-BE49-F238E27FC236}">
                <a16:creationId xmlns:a16="http://schemas.microsoft.com/office/drawing/2014/main" id="{87FDACFC-EF70-5031-67C1-26A84F2775B3}"/>
              </a:ext>
            </a:extLst>
          </p:cNvPr>
          <p:cNvPicPr>
            <a:picLocks noChangeAspect="1"/>
          </p:cNvPicPr>
          <p:nvPr/>
        </p:nvPicPr>
        <p:blipFill rotWithShape="1">
          <a:blip r:embed="rId4"/>
          <a:srcRect l="6883" t="14057" r="9137" b="15267"/>
          <a:stretch/>
        </p:blipFill>
        <p:spPr>
          <a:xfrm>
            <a:off x="815893" y="1599906"/>
            <a:ext cx="10560214" cy="4343694"/>
          </a:xfrm>
          <a:prstGeom prst="rect">
            <a:avLst/>
          </a:prstGeom>
        </p:spPr>
      </p:pic>
    </p:spTree>
    <p:extLst>
      <p:ext uri="{BB962C8B-B14F-4D97-AF65-F5344CB8AC3E}">
        <p14:creationId xmlns:p14="http://schemas.microsoft.com/office/powerpoint/2010/main" val="3018785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4"/>
          <p:cNvSpPr txBox="1">
            <a:spLocks noGrp="1"/>
          </p:cNvSpPr>
          <p:nvPr>
            <p:ph type="ctrTitle"/>
          </p:nvPr>
        </p:nvSpPr>
        <p:spPr>
          <a:xfrm>
            <a:off x="1524000" y="1470037"/>
            <a:ext cx="9144000" cy="280261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800"/>
              <a:buFont typeface="Arial"/>
              <a:buNone/>
            </a:pPr>
            <a:r>
              <a:rPr lang="en-US" dirty="0"/>
              <a:t>Wrapping Up</a:t>
            </a:r>
            <a:endParaRPr dirty="0"/>
          </a:p>
        </p:txBody>
      </p:sp>
    </p:spTree>
    <p:extLst>
      <p:ext uri="{BB962C8B-B14F-4D97-AF65-F5344CB8AC3E}">
        <p14:creationId xmlns:p14="http://schemas.microsoft.com/office/powerpoint/2010/main" val="238071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257c44975ed_1_210"/>
          <p:cNvSpPr txBox="1">
            <a:spLocks noGrp="1"/>
          </p:cNvSpPr>
          <p:nvPr>
            <p:ph type="title"/>
          </p:nvPr>
        </p:nvSpPr>
        <p:spPr>
          <a:xfrm>
            <a:off x="435864" y="452946"/>
            <a:ext cx="10917900" cy="3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Arial"/>
              <a:buNone/>
            </a:pPr>
            <a:r>
              <a:rPr lang="en-US"/>
              <a:t>SAFE HARBOR</a:t>
            </a:r>
            <a:endParaRPr/>
          </a:p>
        </p:txBody>
      </p:sp>
      <p:sp>
        <p:nvSpPr>
          <p:cNvPr id="678" name="Google Shape;678;g257c44975ed_1_210"/>
          <p:cNvSpPr txBox="1">
            <a:spLocks noGrp="1"/>
          </p:cNvSpPr>
          <p:nvPr>
            <p:ph type="sldNum" idx="12"/>
          </p:nvPr>
        </p:nvSpPr>
        <p:spPr>
          <a:xfrm>
            <a:off x="11560175" y="6356350"/>
            <a:ext cx="366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679" name="Google Shape;679;g257c44975ed_1_210"/>
          <p:cNvSpPr txBox="1">
            <a:spLocks noGrp="1"/>
          </p:cNvSpPr>
          <p:nvPr>
            <p:ph type="body" idx="1"/>
          </p:nvPr>
        </p:nvSpPr>
        <p:spPr>
          <a:xfrm>
            <a:off x="435863" y="1424539"/>
            <a:ext cx="11115600" cy="4541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100"/>
              <a:buNone/>
            </a:pPr>
            <a:r>
              <a:rPr lang="en-US" sz="2500" dirty="0"/>
              <a:t>This presentation is provided as a statement of direction regarding our product development activities and is provided for discussion purposes only. It should not be relied upon in making a purchasing decision. The development, release and timing of any features or functionality for our products remains at Proofpoint’s sole discretion.</a:t>
            </a:r>
            <a:endParaRPr sz="2500" dirty="0"/>
          </a:p>
          <a:p>
            <a:pPr marL="0" lvl="0" indent="0" algn="l" rtl="0">
              <a:lnSpc>
                <a:spcPct val="90000"/>
              </a:lnSpc>
              <a:spcBef>
                <a:spcPts val="0"/>
              </a:spcBef>
              <a:spcAft>
                <a:spcPts val="0"/>
              </a:spcAft>
              <a:buClr>
                <a:schemeClr val="lt1"/>
              </a:buClr>
              <a:buSzPts val="2400"/>
              <a:buNone/>
            </a:pPr>
            <a:endParaRPr/>
          </a:p>
        </p:txBody>
      </p:sp>
    </p:spTree>
    <p:extLst>
      <p:ext uri="{BB962C8B-B14F-4D97-AF65-F5344CB8AC3E}">
        <p14:creationId xmlns:p14="http://schemas.microsoft.com/office/powerpoint/2010/main" val="39141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A Long Time Ago</a:t>
            </a:r>
            <a:endParaRPr lang="en-US" dirty="0">
              <a:solidFill>
                <a:schemeClr val="tx1"/>
              </a:solidFill>
              <a:latin typeface="+mn-lt"/>
            </a:endParaRPr>
          </a:p>
        </p:txBody>
      </p:sp>
      <p:graphicFrame>
        <p:nvGraphicFramePr>
          <p:cNvPr id="3" name="Chart 2" descr="Chart type: Line. 'Number of Campaigns' by year of 'Date' for 'Type' 'VBA Macro'&#10;&#10;Description automatically generated">
            <a:extLst>
              <a:ext uri="{FF2B5EF4-FFF2-40B4-BE49-F238E27FC236}">
                <a16:creationId xmlns:a16="http://schemas.microsoft.com/office/drawing/2014/main" id="{CF2A2095-4600-D35C-B441-76999E59AAB2}"/>
              </a:ext>
            </a:extLst>
          </p:cNvPr>
          <p:cNvGraphicFramePr>
            <a:graphicFrameLocks/>
          </p:cNvGraphicFramePr>
          <p:nvPr/>
        </p:nvGraphicFramePr>
        <p:xfrm>
          <a:off x="390196" y="1602623"/>
          <a:ext cx="5285390" cy="31165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descr="Chart type: Line. 'Number of Campaigns' by year of 'Date' for 'Type' 'XL4 Macro'&#10;&#10;Description automatically generated">
            <a:extLst>
              <a:ext uri="{FF2B5EF4-FFF2-40B4-BE49-F238E27FC236}">
                <a16:creationId xmlns:a16="http://schemas.microsoft.com/office/drawing/2014/main" id="{AF7AAEEC-E619-AE66-678E-AD0328942725}"/>
              </a:ext>
            </a:extLst>
          </p:cNvPr>
          <p:cNvGraphicFramePr>
            <a:graphicFrameLocks/>
          </p:cNvGraphicFramePr>
          <p:nvPr/>
        </p:nvGraphicFramePr>
        <p:xfrm>
          <a:off x="6411309" y="3055186"/>
          <a:ext cx="5285389" cy="3345614"/>
        </p:xfrm>
        <a:graphic>
          <a:graphicData uri="http://schemas.openxmlformats.org/drawingml/2006/chart">
            <c:chart xmlns:c="http://schemas.openxmlformats.org/drawingml/2006/chart" xmlns:r="http://schemas.openxmlformats.org/officeDocument/2006/relationships" r:id="rId4"/>
          </a:graphicData>
        </a:graphic>
      </p:graphicFrame>
      <p:pic>
        <p:nvPicPr>
          <p:cNvPr id="5" name="Graphic 4" descr="Comet with solid fill">
            <a:extLst>
              <a:ext uri="{FF2B5EF4-FFF2-40B4-BE49-F238E27FC236}">
                <a16:creationId xmlns:a16="http://schemas.microsoft.com/office/drawing/2014/main" id="{A1683797-2F72-69A3-1387-7778D46659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4988" y="178103"/>
            <a:ext cx="2098030" cy="2098030"/>
          </a:xfrm>
          <a:prstGeom prst="rect">
            <a:avLst/>
          </a:prstGeom>
        </p:spPr>
      </p:pic>
    </p:spTree>
    <p:extLst>
      <p:ext uri="{BB962C8B-B14F-4D97-AF65-F5344CB8AC3E}">
        <p14:creationId xmlns:p14="http://schemas.microsoft.com/office/powerpoint/2010/main" val="2323588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Linking Time</a:t>
            </a:r>
            <a:endParaRPr lang="en-US" dirty="0">
              <a:solidFill>
                <a:schemeClr val="tx1"/>
              </a:solidFill>
              <a:latin typeface="+mn-lt"/>
            </a:endParaRPr>
          </a:p>
        </p:txBody>
      </p:sp>
      <p:pic>
        <p:nvPicPr>
          <p:cNvPr id="1026" name="Picture 2" descr="LNK files ">
            <a:extLst>
              <a:ext uri="{FF2B5EF4-FFF2-40B4-BE49-F238E27FC236}">
                <a16:creationId xmlns:a16="http://schemas.microsoft.com/office/drawing/2014/main" id="{65B91FE0-0CE6-CC08-898B-0B895DB97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81" y="1545336"/>
            <a:ext cx="8762837" cy="480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56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LNK Files</a:t>
            </a:r>
            <a:endParaRPr lang="en-US" dirty="0">
              <a:solidFill>
                <a:schemeClr val="tx1"/>
              </a:solidFill>
              <a:latin typeface="+mn-lt"/>
            </a:endParaRPr>
          </a:p>
        </p:txBody>
      </p:sp>
      <p:sp>
        <p:nvSpPr>
          <p:cNvPr id="6" name="TextBox 5">
            <a:extLst>
              <a:ext uri="{FF2B5EF4-FFF2-40B4-BE49-F238E27FC236}">
                <a16:creationId xmlns:a16="http://schemas.microsoft.com/office/drawing/2014/main" id="{10C89BA3-D624-82E5-E636-70CC6A749257}"/>
              </a:ext>
            </a:extLst>
          </p:cNvPr>
          <p:cNvSpPr txBox="1"/>
          <p:nvPr/>
        </p:nvSpPr>
        <p:spPr>
          <a:xfrm>
            <a:off x="610871" y="1869408"/>
            <a:ext cx="5485129" cy="4363612"/>
          </a:xfrm>
          <a:prstGeom prst="rect">
            <a:avLst/>
          </a:prstGeom>
          <a:noFill/>
        </p:spPr>
        <p:txBody>
          <a:bodyPr wrap="square" lIns="0" tIns="0" rIns="0" bIns="0" rtlCol="0">
            <a:noAutofit/>
          </a:bodyPr>
          <a:lstStyle/>
          <a:p>
            <a:pPr algn="l">
              <a:lnSpc>
                <a:spcPct val="90000"/>
              </a:lnSpc>
            </a:pPr>
            <a:r>
              <a:rPr lang="en-US" sz="2800" dirty="0">
                <a:solidFill>
                  <a:schemeClr val="tx1"/>
                </a:solidFill>
              </a:rPr>
              <a:t>Shortcut (LNK) files were initially favored beginning in mid-2022</a:t>
            </a:r>
          </a:p>
          <a:p>
            <a:pPr algn="l">
              <a:lnSpc>
                <a:spcPct val="90000"/>
              </a:lnSpc>
            </a:pPr>
            <a:endParaRPr lang="en-US" sz="2800" dirty="0">
              <a:solidFill>
                <a:schemeClr val="tx1"/>
              </a:solidFill>
            </a:endParaRPr>
          </a:p>
          <a:p>
            <a:pPr algn="l">
              <a:lnSpc>
                <a:spcPct val="90000"/>
              </a:lnSpc>
            </a:pPr>
            <a:endParaRPr lang="en-US" sz="2800" dirty="0">
              <a:solidFill>
                <a:schemeClr val="tx1"/>
              </a:solidFill>
            </a:endParaRPr>
          </a:p>
          <a:p>
            <a:pPr algn="l">
              <a:lnSpc>
                <a:spcPct val="90000"/>
              </a:lnSpc>
            </a:pPr>
            <a:r>
              <a:rPr lang="en-US" sz="2800" dirty="0">
                <a:solidFill>
                  <a:schemeClr val="tx1"/>
                </a:solidFill>
              </a:rPr>
              <a:t>LNKs used by at least eight large Initial Access Brokers</a:t>
            </a:r>
          </a:p>
          <a:p>
            <a:pPr algn="l">
              <a:lnSpc>
                <a:spcPct val="90000"/>
              </a:lnSpc>
            </a:pPr>
            <a:endParaRPr lang="en-US" sz="2800" dirty="0">
              <a:solidFill>
                <a:schemeClr val="tx1"/>
              </a:solidFill>
            </a:endParaRPr>
          </a:p>
          <a:p>
            <a:pPr algn="l">
              <a:lnSpc>
                <a:spcPct val="90000"/>
              </a:lnSpc>
            </a:pPr>
            <a:endParaRPr lang="en-US" sz="2800" dirty="0">
              <a:solidFill>
                <a:schemeClr val="tx1"/>
              </a:solidFill>
            </a:endParaRPr>
          </a:p>
          <a:p>
            <a:pPr algn="l">
              <a:lnSpc>
                <a:spcPct val="90000"/>
              </a:lnSpc>
            </a:pPr>
            <a:r>
              <a:rPr lang="en-US" sz="2800" dirty="0">
                <a:solidFill>
                  <a:schemeClr val="tx1"/>
                </a:solidFill>
              </a:rPr>
              <a:t>North Korea also took note </a:t>
            </a:r>
          </a:p>
        </p:txBody>
      </p:sp>
      <p:graphicFrame>
        <p:nvGraphicFramePr>
          <p:cNvPr id="7" name="Chart 6" descr="Chart type: Line. 'Number of Campaigns' by 'Actor' and 'Date' for 'Type' 'Shortcut'&#10;&#10;Description automatically generated">
            <a:extLst>
              <a:ext uri="{FF2B5EF4-FFF2-40B4-BE49-F238E27FC236}">
                <a16:creationId xmlns:a16="http://schemas.microsoft.com/office/drawing/2014/main" id="{D86251CC-9EC1-601E-5656-F0DC29DEA0A9}"/>
              </a:ext>
            </a:extLst>
          </p:cNvPr>
          <p:cNvGraphicFramePr/>
          <p:nvPr/>
        </p:nvGraphicFramePr>
        <p:xfrm>
          <a:off x="6096001" y="1227118"/>
          <a:ext cx="6096000" cy="41637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975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Shortcut Snapshot (LNK Files)</a:t>
            </a:r>
            <a:endParaRPr lang="en-US" dirty="0">
              <a:solidFill>
                <a:schemeClr val="tx1"/>
              </a:solidFill>
              <a:latin typeface="+mn-lt"/>
            </a:endParaRPr>
          </a:p>
        </p:txBody>
      </p:sp>
      <p:sp>
        <p:nvSpPr>
          <p:cNvPr id="12" name="TextBox 11">
            <a:extLst>
              <a:ext uri="{FF2B5EF4-FFF2-40B4-BE49-F238E27FC236}">
                <a16:creationId xmlns:a16="http://schemas.microsoft.com/office/drawing/2014/main" id="{6D0CCED0-5B39-3FCA-7EF3-385A2BF8F097}"/>
              </a:ext>
            </a:extLst>
          </p:cNvPr>
          <p:cNvSpPr txBox="1"/>
          <p:nvPr/>
        </p:nvSpPr>
        <p:spPr>
          <a:xfrm>
            <a:off x="610871" y="1869407"/>
            <a:ext cx="10967085" cy="4327111"/>
          </a:xfrm>
          <a:prstGeom prst="rect">
            <a:avLst/>
          </a:prstGeom>
          <a:noFill/>
        </p:spPr>
        <p:txBody>
          <a:bodyPr wrap="square" lIns="0" tIns="0" rIns="0" bIns="0" rtlCol="0">
            <a:noAutofit/>
          </a:bodyPr>
          <a:lstStyle/>
          <a:p>
            <a:pPr algn="l">
              <a:lnSpc>
                <a:spcPct val="90000"/>
              </a:lnSpc>
            </a:pPr>
            <a:r>
              <a:rPr lang="en-US" sz="2800" dirty="0">
                <a:solidFill>
                  <a:schemeClr val="tx1"/>
                </a:solidFill>
              </a:rPr>
              <a:t>Shell Link Binary File</a:t>
            </a:r>
          </a:p>
          <a:p>
            <a:pPr algn="l">
              <a:lnSpc>
                <a:spcPct val="90000"/>
              </a:lnSpc>
            </a:pPr>
            <a:endParaRPr lang="en-US" sz="2800" dirty="0">
              <a:solidFill>
                <a:schemeClr val="tx1"/>
              </a:solidFill>
            </a:endParaRPr>
          </a:p>
          <a:p>
            <a:pPr algn="l">
              <a:lnSpc>
                <a:spcPct val="90000"/>
              </a:lnSpc>
            </a:pPr>
            <a:r>
              <a:rPr lang="en-US" sz="2800" dirty="0">
                <a:solidFill>
                  <a:schemeClr val="tx1"/>
                </a:solidFill>
              </a:rPr>
              <a:t>Main structures:</a:t>
            </a:r>
          </a:p>
          <a:p>
            <a:pPr algn="l">
              <a:lnSpc>
                <a:spcPct val="90000"/>
              </a:lnSpc>
            </a:pPr>
            <a:r>
              <a:rPr lang="en-US" sz="2800" dirty="0">
                <a:solidFill>
                  <a:schemeClr val="tx1"/>
                </a:solidFill>
              </a:rPr>
              <a:t>	- Header</a:t>
            </a:r>
          </a:p>
          <a:p>
            <a:pPr algn="l">
              <a:lnSpc>
                <a:spcPct val="90000"/>
              </a:lnSpc>
            </a:pPr>
            <a:r>
              <a:rPr lang="en-US" sz="2800" dirty="0">
                <a:solidFill>
                  <a:schemeClr val="tx1"/>
                </a:solidFill>
              </a:rPr>
              <a:t>	- Link Target ID List </a:t>
            </a:r>
          </a:p>
          <a:p>
            <a:pPr algn="l">
              <a:lnSpc>
                <a:spcPct val="90000"/>
              </a:lnSpc>
            </a:pPr>
            <a:r>
              <a:rPr lang="en-US" sz="2800" dirty="0">
                <a:solidFill>
                  <a:schemeClr val="tx1"/>
                </a:solidFill>
              </a:rPr>
              <a:t>	- Link Info</a:t>
            </a:r>
          </a:p>
          <a:p>
            <a:pPr algn="l">
              <a:lnSpc>
                <a:spcPct val="90000"/>
              </a:lnSpc>
            </a:pPr>
            <a:r>
              <a:rPr lang="en-US" sz="2800" dirty="0">
                <a:solidFill>
                  <a:schemeClr val="tx1"/>
                </a:solidFill>
              </a:rPr>
              <a:t>	- </a:t>
            </a:r>
            <a:r>
              <a:rPr lang="en-US" sz="2800" b="1" dirty="0">
                <a:solidFill>
                  <a:schemeClr val="tx1"/>
                </a:solidFill>
              </a:rPr>
              <a:t>String Data </a:t>
            </a:r>
          </a:p>
          <a:p>
            <a:pPr algn="l">
              <a:lnSpc>
                <a:spcPct val="90000"/>
              </a:lnSpc>
            </a:pPr>
            <a:r>
              <a:rPr lang="en-US" sz="2800" dirty="0">
                <a:solidFill>
                  <a:schemeClr val="tx1"/>
                </a:solidFill>
              </a:rPr>
              <a:t>	- Extra Data </a:t>
            </a:r>
          </a:p>
          <a:p>
            <a:pPr algn="l">
              <a:lnSpc>
                <a:spcPct val="90000"/>
              </a:lnSpc>
            </a:pPr>
            <a:endParaRPr lang="en-US" sz="2800" dirty="0">
              <a:solidFill>
                <a:schemeClr val="tx1"/>
              </a:solidFill>
            </a:endParaRPr>
          </a:p>
          <a:p>
            <a:pPr algn="l">
              <a:lnSpc>
                <a:spcPct val="90000"/>
              </a:lnSpc>
            </a:pPr>
            <a:r>
              <a:rPr lang="en-US" sz="2800" dirty="0">
                <a:solidFill>
                  <a:schemeClr val="tx1"/>
                </a:solidFill>
              </a:rPr>
              <a:t>Surprising flexibility</a:t>
            </a:r>
          </a:p>
          <a:p>
            <a:pPr algn="l">
              <a:lnSpc>
                <a:spcPct val="90000"/>
              </a:lnSpc>
            </a:pPr>
            <a:endParaRPr lang="en-US" sz="2800" dirty="0">
              <a:solidFill>
                <a:schemeClr val="tx1"/>
              </a:solidFill>
            </a:endParaRPr>
          </a:p>
          <a:p>
            <a:pPr algn="l">
              <a:lnSpc>
                <a:spcPct val="90000"/>
              </a:lnSpc>
            </a:pPr>
            <a:endParaRPr lang="en-US" sz="2800" dirty="0">
              <a:solidFill>
                <a:schemeClr val="tx1"/>
              </a:solidFill>
            </a:endParaRP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3074" name="Picture 2" descr="What Is .LNK File And Is It Safe?">
            <a:extLst>
              <a:ext uri="{FF2B5EF4-FFF2-40B4-BE49-F238E27FC236}">
                <a16:creationId xmlns:a16="http://schemas.microsoft.com/office/drawing/2014/main" id="{022748BD-F0EC-35D8-3677-FAF32B65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1" y="1238036"/>
            <a:ext cx="3274632" cy="510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447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3423-6F75-1A4E-A252-624DDEC61217}"/>
              </a:ext>
            </a:extLst>
          </p:cNvPr>
          <p:cNvSpPr>
            <a:spLocks noGrp="1"/>
          </p:cNvSpPr>
          <p:nvPr>
            <p:ph type="title"/>
          </p:nvPr>
        </p:nvSpPr>
        <p:spPr>
          <a:xfrm>
            <a:off x="610871" y="3"/>
            <a:ext cx="10967086" cy="1227115"/>
          </a:xfrm>
        </p:spPr>
        <p:txBody>
          <a:bodyPr anchor="b">
            <a:normAutofit/>
          </a:bodyPr>
          <a:lstStyle/>
          <a:p>
            <a:r>
              <a:rPr lang="en-US" dirty="0">
                <a:solidFill>
                  <a:schemeClr val="tx1"/>
                </a:solidFill>
              </a:rPr>
              <a:t>Why Focus on This?</a:t>
            </a:r>
          </a:p>
        </p:txBody>
      </p:sp>
      <p:pic>
        <p:nvPicPr>
          <p:cNvPr id="3" name="Picture 2">
            <a:extLst>
              <a:ext uri="{FF2B5EF4-FFF2-40B4-BE49-F238E27FC236}">
                <a16:creationId xmlns:a16="http://schemas.microsoft.com/office/drawing/2014/main" id="{CC3E362C-AF17-2BEB-5238-216AA5DE43BD}"/>
              </a:ext>
            </a:extLst>
          </p:cNvPr>
          <p:cNvPicPr>
            <a:picLocks noChangeAspect="1"/>
          </p:cNvPicPr>
          <p:nvPr/>
        </p:nvPicPr>
        <p:blipFill>
          <a:blip r:embed="rId3"/>
          <a:stretch>
            <a:fillRect/>
          </a:stretch>
        </p:blipFill>
        <p:spPr>
          <a:xfrm>
            <a:off x="4620172" y="6321918"/>
            <a:ext cx="7366000" cy="393700"/>
          </a:xfrm>
          <a:prstGeom prst="rect">
            <a:avLst/>
          </a:prstGeom>
        </p:spPr>
      </p:pic>
      <p:pic>
        <p:nvPicPr>
          <p:cNvPr id="1026" name="Picture 2">
            <a:extLst>
              <a:ext uri="{FF2B5EF4-FFF2-40B4-BE49-F238E27FC236}">
                <a16:creationId xmlns:a16="http://schemas.microsoft.com/office/drawing/2014/main" id="{08D9C889-6F18-3FFA-8CA8-76A16599B5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7474"/>
          <a:stretch/>
        </p:blipFill>
        <p:spPr bwMode="auto">
          <a:xfrm>
            <a:off x="610871" y="1449168"/>
            <a:ext cx="4856074" cy="23253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ortcut_1">
            <a:extLst>
              <a:ext uri="{FF2B5EF4-FFF2-40B4-BE49-F238E27FC236}">
                <a16:creationId xmlns:a16="http://schemas.microsoft.com/office/drawing/2014/main" id="{B3036316-1BEB-9C66-B904-F5A048462E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5057" y="613560"/>
            <a:ext cx="4061802" cy="575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570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Protect 2023 Colors 2">
      <a:dk1>
        <a:srgbClr val="000000"/>
      </a:dk1>
      <a:lt1>
        <a:srgbClr val="FFFFFF"/>
      </a:lt1>
      <a:dk2>
        <a:srgbClr val="000000"/>
      </a:dk2>
      <a:lt2>
        <a:srgbClr val="FFFFFF"/>
      </a:lt2>
      <a:accent1>
        <a:srgbClr val="1A8ECD"/>
      </a:accent1>
      <a:accent2>
        <a:srgbClr val="2BB0AA"/>
      </a:accent2>
      <a:accent3>
        <a:srgbClr val="429C44"/>
      </a:accent3>
      <a:accent4>
        <a:srgbClr val="B2378C"/>
      </a:accent4>
      <a:accent5>
        <a:srgbClr val="E88F42"/>
      </a:accent5>
      <a:accent6>
        <a:srgbClr val="D74430"/>
      </a:accent6>
      <a:hlink>
        <a:srgbClr val="1A8ECD"/>
      </a:hlink>
      <a:folHlink>
        <a:srgbClr val="1A8E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3222788-b34b-4bef-aff4-26a64a7963c2">
      <Terms xmlns="http://schemas.microsoft.com/office/infopath/2007/PartnerControls"/>
    </lcf76f155ced4ddcb4097134ff3c332f>
    <TaxCatchAll xmlns="0b33dc3c-9599-4a13-af86-d9356d73eb3c" xsi:nil="true"/>
    <SharedWithUsers xmlns="0b33dc3c-9599-4a13-af86-d9356d73eb3c">
      <UserInfo>
        <DisplayName>Tony Booth</DisplayName>
        <AccountId>325</AccountId>
        <AccountType/>
      </UserInfo>
    </SharedWithUsers>
    <Notes xmlns="03222788-b34b-4bef-aff4-26a64a7963c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7E263F820E7D545804142A5AA55F226" ma:contentTypeVersion="15" ma:contentTypeDescription="Create a new document." ma:contentTypeScope="" ma:versionID="bd589f64150e021846dafc2f54afe71f">
  <xsd:schema xmlns:xsd="http://www.w3.org/2001/XMLSchema" xmlns:xs="http://www.w3.org/2001/XMLSchema" xmlns:p="http://schemas.microsoft.com/office/2006/metadata/properties" xmlns:ns2="03222788-b34b-4bef-aff4-26a64a7963c2" xmlns:ns3="0b33dc3c-9599-4a13-af86-d9356d73eb3c" targetNamespace="http://schemas.microsoft.com/office/2006/metadata/properties" ma:root="true" ma:fieldsID="c578ae5a1de574eacab4dfbd90391bba" ns2:_="" ns3:_="">
    <xsd:import namespace="03222788-b34b-4bef-aff4-26a64a7963c2"/>
    <xsd:import namespace="0b33dc3c-9599-4a13-af86-d9356d73eb3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222788-b34b-4bef-aff4-26a64a796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b107169-8cd1-4d5c-9b99-6ded438b273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Notes" ma:index="22" nillable="true" ma:displayName="Notes" ma:format="Dropdown" ma:internalName="Note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33dc3c-9599-4a13-af86-d9356d73eb3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d424c41-a03b-45fe-8804-82bfed6a2543}" ma:internalName="TaxCatchAll" ma:showField="CatchAllData" ma:web="0b33dc3c-9599-4a13-af86-d9356d73eb3c">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26EB06-9F80-4248-9AF9-894BED3017D0}">
  <ds:schemaRefs>
    <ds:schemaRef ds:uri="03222788-b34b-4bef-aff4-26a64a7963c2"/>
    <ds:schemaRef ds:uri="0b33dc3c-9599-4a13-af86-d9356d73eb3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A125C0D-1519-4A50-A3E2-F7AF0690951F}">
  <ds:schemaRefs>
    <ds:schemaRef ds:uri="http://schemas.microsoft.com/sharepoint/v3/contenttype/forms"/>
  </ds:schemaRefs>
</ds:datastoreItem>
</file>

<file path=customXml/itemProps3.xml><?xml version="1.0" encoding="utf-8"?>
<ds:datastoreItem xmlns:ds="http://schemas.openxmlformats.org/officeDocument/2006/customXml" ds:itemID="{820C433D-C73F-499A-837A-3DFDB378E2EC}">
  <ds:schemaRefs>
    <ds:schemaRef ds:uri="03222788-b34b-4bef-aff4-26a64a7963c2"/>
    <ds:schemaRef ds:uri="0b33dc3c-9599-4a13-af86-d9356d73eb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1900</TotalTime>
  <Words>2343</Words>
  <Application>Microsoft Macintosh PowerPoint</Application>
  <PresentationFormat>Widescreen</PresentationFormat>
  <Paragraphs>239</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Barlow</vt:lpstr>
      <vt:lpstr>Calibri</vt:lpstr>
      <vt:lpstr>Helvetica</vt:lpstr>
      <vt:lpstr>HP Simplified</vt:lpstr>
      <vt:lpstr>IBM Plex Sans</vt:lpstr>
      <vt:lpstr>Office Theme</vt:lpstr>
      <vt:lpstr>PowerPoint Presentation</vt:lpstr>
      <vt:lpstr>Hitting the LNKs with DPRK</vt:lpstr>
      <vt:lpstr>DISCLAIMER</vt:lpstr>
      <vt:lpstr>SAFE HARBOR</vt:lpstr>
      <vt:lpstr>A Long Time Ago</vt:lpstr>
      <vt:lpstr>Linking Time</vt:lpstr>
      <vt:lpstr>LNK Files</vt:lpstr>
      <vt:lpstr>Shortcut Snapshot (LNK Files)</vt:lpstr>
      <vt:lpstr>Why Focus on This?</vt:lpstr>
      <vt:lpstr>Why Focus on This?</vt:lpstr>
      <vt:lpstr>First Contestant</vt:lpstr>
      <vt:lpstr>TA444</vt:lpstr>
      <vt:lpstr>TA444 Lures</vt:lpstr>
      <vt:lpstr>TA444 LNK User Deception</vt:lpstr>
      <vt:lpstr>Getting Started</vt:lpstr>
      <vt:lpstr>CageyChameleon</vt:lpstr>
      <vt:lpstr>A Little Obfuscation</vt:lpstr>
      <vt:lpstr>Back to Basics</vt:lpstr>
      <vt:lpstr>Metadata Leftovers</vt:lpstr>
      <vt:lpstr>Second Contestant</vt:lpstr>
      <vt:lpstr>TA427</vt:lpstr>
      <vt:lpstr>TA427 Lures</vt:lpstr>
      <vt:lpstr>TA427 Lures</vt:lpstr>
      <vt:lpstr>ReconShark - LNK as Persistence</vt:lpstr>
      <vt:lpstr>ReconShark - LNK as Persistence</vt:lpstr>
      <vt:lpstr>ReconShark - LNK as Persistence</vt:lpstr>
      <vt:lpstr>Third Contestant</vt:lpstr>
      <vt:lpstr>TA409</vt:lpstr>
      <vt:lpstr>TA409 Lures</vt:lpstr>
      <vt:lpstr>Fully Featured Loader</vt:lpstr>
      <vt:lpstr>Fully Featured Loader</vt:lpstr>
      <vt:lpstr>Fully Featured Loader</vt:lpstr>
      <vt:lpstr>Fully Featured (and Noisy) Loader</vt:lpstr>
      <vt:lpstr>Source Code?</vt:lpstr>
      <vt:lpstr>Source Code?</vt:lpstr>
      <vt:lpstr>Delicious Leftovers</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Hubbert</dc:creator>
  <cp:lastModifiedBy>Gregory Lesnewich</cp:lastModifiedBy>
  <cp:revision>25</cp:revision>
  <dcterms:created xsi:type="dcterms:W3CDTF">2023-06-23T20:15:09Z</dcterms:created>
  <dcterms:modified xsi:type="dcterms:W3CDTF">2023-09-27T14:03:04Z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0x010100D7E263F820E7D545804142A5AA55F226</vt:lpwstr>
  </property>
  <property fmtid="{D5CDD505-2E9C-101B-9397-08002B2CF9AE}" pid="3" name="MediaServiceImageTags">
    <vt:lpwstr/>
  </property>
</Properties>
</file>